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7" r:id="rId5"/>
    <p:sldMasterId id="2147483726" r:id="rId6"/>
  </p:sldMasterIdLst>
  <p:notesMasterIdLst>
    <p:notesMasterId r:id="rId89"/>
  </p:notesMasterIdLst>
  <p:sldIdLst>
    <p:sldId id="279" r:id="rId7"/>
    <p:sldId id="268" r:id="rId8"/>
    <p:sldId id="262" r:id="rId9"/>
    <p:sldId id="2076136490" r:id="rId10"/>
    <p:sldId id="2076136478" r:id="rId11"/>
    <p:sldId id="2076136479" r:id="rId12"/>
    <p:sldId id="2076136514" r:id="rId13"/>
    <p:sldId id="2076136480" r:id="rId14"/>
    <p:sldId id="2076136515" r:id="rId15"/>
    <p:sldId id="2076136481" r:id="rId16"/>
    <p:sldId id="2076136516" r:id="rId17"/>
    <p:sldId id="2076136482" r:id="rId18"/>
    <p:sldId id="2076136517" r:id="rId19"/>
    <p:sldId id="2076136483" r:id="rId20"/>
    <p:sldId id="2076136518" r:id="rId21"/>
    <p:sldId id="2076136484" r:id="rId22"/>
    <p:sldId id="2076136519" r:id="rId23"/>
    <p:sldId id="2076136485" r:id="rId24"/>
    <p:sldId id="2076136520" r:id="rId25"/>
    <p:sldId id="2076136486" r:id="rId26"/>
    <p:sldId id="2076136489" r:id="rId27"/>
    <p:sldId id="2076136487" r:id="rId28"/>
    <p:sldId id="2076136488" r:id="rId29"/>
    <p:sldId id="2076136491" r:id="rId30"/>
    <p:sldId id="2076136498" r:id="rId31"/>
    <p:sldId id="2076136502" r:id="rId32"/>
    <p:sldId id="2076136499" r:id="rId33"/>
    <p:sldId id="2076136501" r:id="rId34"/>
    <p:sldId id="2076136503" r:id="rId35"/>
    <p:sldId id="2076136504" r:id="rId36"/>
    <p:sldId id="2076136505" r:id="rId37"/>
    <p:sldId id="2076136507" r:id="rId38"/>
    <p:sldId id="2076136508" r:id="rId39"/>
    <p:sldId id="2076136512" r:id="rId40"/>
    <p:sldId id="274" r:id="rId41"/>
    <p:sldId id="2076136494" r:id="rId42"/>
    <p:sldId id="2076136495" r:id="rId43"/>
    <p:sldId id="2076136493" r:id="rId44"/>
    <p:sldId id="2076136497" r:id="rId45"/>
    <p:sldId id="2076136513" r:id="rId46"/>
    <p:sldId id="270" r:id="rId47"/>
    <p:sldId id="2076136521" r:id="rId48"/>
    <p:sldId id="2076136522" r:id="rId49"/>
    <p:sldId id="2076136523" r:id="rId50"/>
    <p:sldId id="2076136524" r:id="rId51"/>
    <p:sldId id="2076136525" r:id="rId52"/>
    <p:sldId id="2076136526" r:id="rId53"/>
    <p:sldId id="2076136527" r:id="rId54"/>
    <p:sldId id="2076136528" r:id="rId55"/>
    <p:sldId id="2076136529" r:id="rId56"/>
    <p:sldId id="2076136530" r:id="rId57"/>
    <p:sldId id="2076136531" r:id="rId58"/>
    <p:sldId id="2076136532" r:id="rId59"/>
    <p:sldId id="2076136533" r:id="rId60"/>
    <p:sldId id="2076136534" r:id="rId61"/>
    <p:sldId id="2076136535" r:id="rId62"/>
    <p:sldId id="2076136536" r:id="rId63"/>
    <p:sldId id="2076136537" r:id="rId64"/>
    <p:sldId id="2076136538" r:id="rId65"/>
    <p:sldId id="2076136539" r:id="rId66"/>
    <p:sldId id="2076136540" r:id="rId67"/>
    <p:sldId id="2076136541" r:id="rId68"/>
    <p:sldId id="2076136542" r:id="rId69"/>
    <p:sldId id="2076136543" r:id="rId70"/>
    <p:sldId id="2076136544" r:id="rId71"/>
    <p:sldId id="2076136545" r:id="rId72"/>
    <p:sldId id="2076136546" r:id="rId73"/>
    <p:sldId id="2076136547" r:id="rId74"/>
    <p:sldId id="2076136548" r:id="rId75"/>
    <p:sldId id="2076136549" r:id="rId76"/>
    <p:sldId id="2076136550" r:id="rId77"/>
    <p:sldId id="2076136551" r:id="rId78"/>
    <p:sldId id="2076136552" r:id="rId79"/>
    <p:sldId id="2076136511" r:id="rId80"/>
    <p:sldId id="2076136509" r:id="rId81"/>
    <p:sldId id="2076136510" r:id="rId82"/>
    <p:sldId id="281" r:id="rId83"/>
    <p:sldId id="2076136474" r:id="rId84"/>
    <p:sldId id="2076136475" r:id="rId85"/>
    <p:sldId id="271" r:id="rId86"/>
    <p:sldId id="280" r:id="rId87"/>
    <p:sldId id="272"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88CB"/>
    <a:srgbClr val="732773"/>
    <a:srgbClr val="5F7B37"/>
    <a:srgbClr val="4F662E"/>
    <a:srgbClr val="E7BFE8"/>
    <a:srgbClr val="B99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5FF7E8-2F4E-4519-8BF3-D1EC25800086}" v="447" dt="2020-02-17T18:02:17.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9505" autoAdjust="0"/>
  </p:normalViewPr>
  <p:slideViewPr>
    <p:cSldViewPr snapToGrid="0">
      <p:cViewPr>
        <p:scale>
          <a:sx n="75" d="100"/>
          <a:sy n="75" d="100"/>
        </p:scale>
        <p:origin x="2736"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ka.ms/TryPVA"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en.wikipedia.org/wiki/List_of_OAuth_providers"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docs.microsoft.com/en-us/power-virtual-agents/configuration-end-user-authentication"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power-virtual-agents/publication-fundamentals-publish-channels#configure-channel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(Yikes! this is a big picture of me)</a:t>
            </a:r>
          </a:p>
        </p:txBody>
      </p:sp>
      <p:sp>
        <p:nvSpPr>
          <p:cNvPr id="4" name="Slide Number Placeholder 3"/>
          <p:cNvSpPr>
            <a:spLocks noGrp="1"/>
          </p:cNvSpPr>
          <p:nvPr>
            <p:ph type="sldNum" sz="quarter" idx="5"/>
          </p:nvPr>
        </p:nvSpPr>
        <p:spPr/>
        <p:txBody>
          <a:bodyPr/>
          <a:lstStyle/>
          <a:p>
            <a:fld id="{F2F038A7-6744-4992-B939-454D2EA5470D}" type="slidenum">
              <a:rPr lang="en-US" smtClean="0"/>
              <a:t>2</a:t>
            </a:fld>
            <a:endParaRPr lang="en-US"/>
          </a:p>
        </p:txBody>
      </p:sp>
    </p:spTree>
    <p:extLst>
      <p:ext uri="{BB962C8B-B14F-4D97-AF65-F5344CB8AC3E}">
        <p14:creationId xmlns:p14="http://schemas.microsoft.com/office/powerpoint/2010/main" val="2561277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would return the list of people with a matching name.</a:t>
            </a:r>
          </a:p>
          <a:p>
            <a:endParaRPr lang="en-CA" dirty="0"/>
          </a:p>
          <a:p>
            <a:r>
              <a:rPr lang="en-CA" dirty="0"/>
              <a:t>If you wanted more information, you could simply reply with the number associated to each name in the list.</a:t>
            </a:r>
          </a:p>
        </p:txBody>
      </p:sp>
      <p:sp>
        <p:nvSpPr>
          <p:cNvPr id="4" name="Slide Number Placeholder 3"/>
          <p:cNvSpPr>
            <a:spLocks noGrp="1"/>
          </p:cNvSpPr>
          <p:nvPr>
            <p:ph type="sldNum" sz="quarter" idx="5"/>
          </p:nvPr>
        </p:nvSpPr>
        <p:spPr/>
        <p:txBody>
          <a:bodyPr/>
          <a:lstStyle/>
          <a:p>
            <a:fld id="{F2F038A7-6744-4992-B939-454D2EA5470D}" type="slidenum">
              <a:rPr lang="en-US" smtClean="0"/>
              <a:t>11</a:t>
            </a:fld>
            <a:endParaRPr lang="en-US"/>
          </a:p>
        </p:txBody>
      </p:sp>
    </p:spTree>
    <p:extLst>
      <p:ext uri="{BB962C8B-B14F-4D97-AF65-F5344CB8AC3E}">
        <p14:creationId xmlns:p14="http://schemas.microsoft.com/office/powerpoint/2010/main" val="104381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is hidden because it contains a special font. Next slide is an image of the text.</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12</a:t>
            </a:fld>
            <a:endParaRPr lang="en-US"/>
          </a:p>
        </p:txBody>
      </p:sp>
    </p:spTree>
    <p:extLst>
      <p:ext uri="{BB962C8B-B14F-4D97-AF65-F5344CB8AC3E}">
        <p14:creationId xmlns:p14="http://schemas.microsoft.com/office/powerpoint/2010/main" val="2279900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wanted to find information about an office, you could send </a:t>
            </a:r>
          </a:p>
          <a:p>
            <a:r>
              <a:rPr lang="en-CA" dirty="0"/>
              <a:t>WHERE and the name of an office, a city, or a country</a:t>
            </a:r>
          </a:p>
          <a:p>
            <a:endParaRPr lang="en-CA" dirty="0"/>
          </a:p>
          <a:p>
            <a:r>
              <a:rPr lang="en-CA" dirty="0"/>
              <a:t>For example, you could write WHERE TORONTO to find the Toronto office information</a:t>
            </a:r>
          </a:p>
        </p:txBody>
      </p:sp>
      <p:sp>
        <p:nvSpPr>
          <p:cNvPr id="4" name="Slide Number Placeholder 3"/>
          <p:cNvSpPr>
            <a:spLocks noGrp="1"/>
          </p:cNvSpPr>
          <p:nvPr>
            <p:ph type="sldNum" sz="quarter" idx="5"/>
          </p:nvPr>
        </p:nvSpPr>
        <p:spPr/>
        <p:txBody>
          <a:bodyPr/>
          <a:lstStyle/>
          <a:p>
            <a:fld id="{F2F038A7-6744-4992-B939-454D2EA5470D}" type="slidenum">
              <a:rPr lang="en-US" smtClean="0"/>
              <a:t>13</a:t>
            </a:fld>
            <a:endParaRPr lang="en-US"/>
          </a:p>
        </p:txBody>
      </p:sp>
    </p:spTree>
    <p:extLst>
      <p:ext uri="{BB962C8B-B14F-4D97-AF65-F5344CB8AC3E}">
        <p14:creationId xmlns:p14="http://schemas.microsoft.com/office/powerpoint/2010/main" val="1606366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is hidden because it contains a special font. Next slide is an image of the text.</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14</a:t>
            </a:fld>
            <a:endParaRPr lang="en-US"/>
          </a:p>
        </p:txBody>
      </p:sp>
    </p:spTree>
    <p:extLst>
      <p:ext uri="{BB962C8B-B14F-4D97-AF65-F5344CB8AC3E}">
        <p14:creationId xmlns:p14="http://schemas.microsoft.com/office/powerpoint/2010/main" val="3053994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you would get address and contact information for the matching offices</a:t>
            </a:r>
          </a:p>
        </p:txBody>
      </p:sp>
      <p:sp>
        <p:nvSpPr>
          <p:cNvPr id="4" name="Slide Number Placeholder 3"/>
          <p:cNvSpPr>
            <a:spLocks noGrp="1"/>
          </p:cNvSpPr>
          <p:nvPr>
            <p:ph type="sldNum" sz="quarter" idx="5"/>
          </p:nvPr>
        </p:nvSpPr>
        <p:spPr/>
        <p:txBody>
          <a:bodyPr/>
          <a:lstStyle/>
          <a:p>
            <a:fld id="{F2F038A7-6744-4992-B939-454D2EA5470D}" type="slidenum">
              <a:rPr lang="en-US" smtClean="0"/>
              <a:t>15</a:t>
            </a:fld>
            <a:endParaRPr lang="en-US"/>
          </a:p>
        </p:txBody>
      </p:sp>
    </p:spTree>
    <p:extLst>
      <p:ext uri="{BB962C8B-B14F-4D97-AF65-F5344CB8AC3E}">
        <p14:creationId xmlns:p14="http://schemas.microsoft.com/office/powerpoint/2010/main" val="385508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is hidden because it contains a special font. Next slide is an image of the text.</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16</a:t>
            </a:fld>
            <a:endParaRPr lang="en-US"/>
          </a:p>
        </p:txBody>
      </p:sp>
    </p:spTree>
    <p:extLst>
      <p:ext uri="{BB962C8B-B14F-4D97-AF65-F5344CB8AC3E}">
        <p14:creationId xmlns:p14="http://schemas.microsoft.com/office/powerpoint/2010/main" val="200988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if you wanted to get a document from the firm’s famous PDNET – their renown repository of sanitized studies. – you could pass the PDNET number or part of the title and it would find matching documents</a:t>
            </a:r>
          </a:p>
        </p:txBody>
      </p:sp>
      <p:sp>
        <p:nvSpPr>
          <p:cNvPr id="4" name="Slide Number Placeholder 3"/>
          <p:cNvSpPr>
            <a:spLocks noGrp="1"/>
          </p:cNvSpPr>
          <p:nvPr>
            <p:ph type="sldNum" sz="quarter" idx="5"/>
          </p:nvPr>
        </p:nvSpPr>
        <p:spPr/>
        <p:txBody>
          <a:bodyPr/>
          <a:lstStyle/>
          <a:p>
            <a:fld id="{F2F038A7-6744-4992-B939-454D2EA5470D}" type="slidenum">
              <a:rPr lang="en-US" smtClean="0"/>
              <a:t>17</a:t>
            </a:fld>
            <a:endParaRPr lang="en-US"/>
          </a:p>
        </p:txBody>
      </p:sp>
    </p:spTree>
    <p:extLst>
      <p:ext uri="{BB962C8B-B14F-4D97-AF65-F5344CB8AC3E}">
        <p14:creationId xmlns:p14="http://schemas.microsoft.com/office/powerpoint/2010/main" val="32985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is hidden because it contains a special font. Next slide is an image of the text.</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18</a:t>
            </a:fld>
            <a:endParaRPr lang="en-US"/>
          </a:p>
        </p:txBody>
      </p:sp>
    </p:spTree>
    <p:extLst>
      <p:ext uri="{BB962C8B-B14F-4D97-AF65-F5344CB8AC3E}">
        <p14:creationId xmlns:p14="http://schemas.microsoft.com/office/powerpoint/2010/main" val="396478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you found the document you wanted, the system could email the document, fax it, or send you a summary over text.</a:t>
            </a:r>
          </a:p>
          <a:p>
            <a:endParaRPr lang="en-CA" dirty="0"/>
          </a:p>
          <a:p>
            <a:r>
              <a:rPr lang="en-CA" dirty="0"/>
              <a:t>We had to write all the logic to authenticate the sender, parse the text message, determine the sender’s intent, find the information they wanted, and send a response back with the information.</a:t>
            </a:r>
          </a:p>
          <a:p>
            <a:endParaRPr lang="en-CA" dirty="0"/>
          </a:p>
          <a:p>
            <a:r>
              <a:rPr lang="en-CA" dirty="0"/>
              <a:t>If we wanted to add new intents (e.g.: who, what, where), we had to write completely new code to parse the text, search the info, return the results, etc.</a:t>
            </a:r>
          </a:p>
        </p:txBody>
      </p:sp>
      <p:sp>
        <p:nvSpPr>
          <p:cNvPr id="4" name="Slide Number Placeholder 3"/>
          <p:cNvSpPr>
            <a:spLocks noGrp="1"/>
          </p:cNvSpPr>
          <p:nvPr>
            <p:ph type="sldNum" sz="quarter" idx="5"/>
          </p:nvPr>
        </p:nvSpPr>
        <p:spPr/>
        <p:txBody>
          <a:bodyPr/>
          <a:lstStyle/>
          <a:p>
            <a:fld id="{F2F038A7-6744-4992-B939-454D2EA5470D}" type="slidenum">
              <a:rPr lang="en-US" smtClean="0"/>
              <a:t>19</a:t>
            </a:fld>
            <a:endParaRPr lang="en-US"/>
          </a:p>
        </p:txBody>
      </p:sp>
    </p:spTree>
    <p:extLst>
      <p:ext uri="{BB962C8B-B14F-4D97-AF65-F5344CB8AC3E}">
        <p14:creationId xmlns:p14="http://schemas.microsoft.com/office/powerpoint/2010/main" val="148232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was due to demo this new portal in Germany and Finland, so I looked up my itinerary before flying out of Singapore, wrote down the address to Munich and Helsinki offices and got on my flight</a:t>
            </a:r>
          </a:p>
        </p:txBody>
      </p:sp>
      <p:sp>
        <p:nvSpPr>
          <p:cNvPr id="4" name="Slide Number Placeholder 3"/>
          <p:cNvSpPr>
            <a:spLocks noGrp="1"/>
          </p:cNvSpPr>
          <p:nvPr>
            <p:ph type="sldNum" sz="quarter" idx="5"/>
          </p:nvPr>
        </p:nvSpPr>
        <p:spPr/>
        <p:txBody>
          <a:bodyPr/>
          <a:lstStyle/>
          <a:p>
            <a:fld id="{F2F038A7-6744-4992-B939-454D2EA5470D}" type="slidenum">
              <a:rPr lang="en-US" smtClean="0"/>
              <a:t>20</a:t>
            </a:fld>
            <a:endParaRPr lang="en-US"/>
          </a:p>
        </p:txBody>
      </p:sp>
    </p:spTree>
    <p:extLst>
      <p:ext uri="{BB962C8B-B14F-4D97-AF65-F5344CB8AC3E}">
        <p14:creationId xmlns:p14="http://schemas.microsoft.com/office/powerpoint/2010/main" val="226813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 like to tell stories in my presentations.</a:t>
            </a:r>
          </a:p>
          <a:p>
            <a:endParaRPr lang="en-CA" dirty="0"/>
          </a:p>
          <a:p>
            <a:r>
              <a:rPr lang="en-CA" dirty="0"/>
              <a:t>This presentation isn’t any different.</a:t>
            </a:r>
          </a:p>
          <a:p>
            <a:endParaRPr lang="en-CA" dirty="0"/>
          </a:p>
          <a:p>
            <a:r>
              <a:rPr lang="en-CA" dirty="0"/>
              <a:t>In 2001, I had the opportunity to work on a project in Singapore where we were building a knowledge management portal using a preview Microsoft product called Tahoe.</a:t>
            </a:r>
          </a:p>
          <a:p>
            <a:endParaRPr lang="en-CA" dirty="0"/>
          </a:p>
          <a:p>
            <a:r>
              <a:rPr lang="en-CA" dirty="0"/>
              <a:t>The product came with some DLLs and many </a:t>
            </a:r>
            <a:r>
              <a:rPr lang="en-CA" dirty="0" err="1"/>
              <a:t>many</a:t>
            </a:r>
            <a:r>
              <a:rPr lang="en-CA" dirty="0"/>
              <a:t> pages built in VBScript.</a:t>
            </a:r>
          </a:p>
          <a:p>
            <a:endParaRPr lang="en-CA" dirty="0"/>
          </a:p>
          <a:p>
            <a:r>
              <a:rPr lang="en-CA" dirty="0"/>
              <a:t>The cool thing about that was that if you knew VBScript, you could read all the source code for it and understand how it worked…</a:t>
            </a:r>
          </a:p>
          <a:p>
            <a:endParaRPr lang="en-CA" dirty="0"/>
          </a:p>
          <a:p>
            <a:r>
              <a:rPr lang="en-CA" dirty="0"/>
              <a:t>When it was released, the product was eventually renamed to SharePoint (Portal Server).</a:t>
            </a:r>
          </a:p>
          <a:p>
            <a:endParaRPr lang="en-CA" dirty="0"/>
          </a:p>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4D36AB-600A-4FEA-A13E-DDE479AC0CC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370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I landed in Munich, I get in a taxi and I give the driver the address to what I thought was the Munich office in the best German I can muster.</a:t>
            </a:r>
          </a:p>
          <a:p>
            <a:endParaRPr lang="en-CA" dirty="0"/>
          </a:p>
          <a:p>
            <a:r>
              <a:rPr lang="en-CA" dirty="0"/>
              <a:t>But the driver tells me that the address doesn’t exist.</a:t>
            </a:r>
          </a:p>
          <a:p>
            <a:endParaRPr lang="en-CA" dirty="0"/>
          </a:p>
          <a:p>
            <a:r>
              <a:rPr lang="en-CA" dirty="0"/>
              <a:t>Turns out I wrote the address to the Helsinki office. </a:t>
            </a:r>
          </a:p>
          <a:p>
            <a:endParaRPr lang="en-CA" dirty="0"/>
          </a:p>
          <a:p>
            <a:r>
              <a:rPr lang="en-CA" dirty="0"/>
              <a:t>I don’t know where the Munich office is. I have the phone number for the Helsinki office, so I try calling them to ask for the Munich office address, but Helsinki and Munich are one hour difference, and the Helsinki office isn’t open yet.</a:t>
            </a:r>
          </a:p>
          <a:p>
            <a:endParaRPr lang="en-CA" dirty="0"/>
          </a:p>
          <a:p>
            <a:r>
              <a:rPr lang="en-CA" dirty="0"/>
              <a:t>Remember, that was before we could just look up any address on a mobile phone.</a:t>
            </a:r>
          </a:p>
          <a:p>
            <a:endParaRPr lang="en-CA" dirty="0"/>
          </a:p>
          <a:p>
            <a:r>
              <a:rPr lang="en-CA" dirty="0"/>
              <a:t>The taxi driver is getting mad at me.  I’m sweating bullets.</a:t>
            </a:r>
          </a:p>
        </p:txBody>
      </p:sp>
      <p:sp>
        <p:nvSpPr>
          <p:cNvPr id="4" name="Slide Number Placeholder 3"/>
          <p:cNvSpPr>
            <a:spLocks noGrp="1"/>
          </p:cNvSpPr>
          <p:nvPr>
            <p:ph type="sldNum" sz="quarter" idx="5"/>
          </p:nvPr>
        </p:nvSpPr>
        <p:spPr/>
        <p:txBody>
          <a:bodyPr/>
          <a:lstStyle/>
          <a:p>
            <a:fld id="{F2F038A7-6744-4992-B939-454D2EA5470D}" type="slidenum">
              <a:rPr lang="en-US" smtClean="0"/>
              <a:t>21</a:t>
            </a:fld>
            <a:endParaRPr lang="en-US"/>
          </a:p>
        </p:txBody>
      </p:sp>
    </p:spTree>
    <p:extLst>
      <p:ext uri="{BB962C8B-B14F-4D97-AF65-F5344CB8AC3E}">
        <p14:creationId xmlns:p14="http://schemas.microsoft.com/office/powerpoint/2010/main" val="3887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I remember that I’m here to demo the portal and the mobile capabilities.</a:t>
            </a:r>
          </a:p>
          <a:p>
            <a:endParaRPr lang="en-CA" dirty="0"/>
          </a:p>
          <a:p>
            <a:r>
              <a:rPr lang="en-CA" dirty="0"/>
              <a:t>So I text WHERE MUNICH to the portal’s mobile bot.</a:t>
            </a:r>
          </a:p>
          <a:p>
            <a:endParaRPr lang="en-CA" dirty="0"/>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22</a:t>
            </a:fld>
            <a:endParaRPr lang="en-US"/>
          </a:p>
        </p:txBody>
      </p:sp>
    </p:spTree>
    <p:extLst>
      <p:ext uri="{BB962C8B-B14F-4D97-AF65-F5344CB8AC3E}">
        <p14:creationId xmlns:p14="http://schemas.microsoft.com/office/powerpoint/2010/main" val="221677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I finally get the response from our bot.</a:t>
            </a:r>
          </a:p>
          <a:p>
            <a:endParaRPr lang="en-CA" dirty="0"/>
          </a:p>
          <a:p>
            <a:r>
              <a:rPr lang="en-CA" dirty="0"/>
              <a:t>I triumphantly tell the annoyed taxi driver the address:</a:t>
            </a:r>
          </a:p>
          <a:p>
            <a:r>
              <a:rPr lang="en-CA" dirty="0"/>
              <a:t>Tal 24</a:t>
            </a:r>
          </a:p>
          <a:p>
            <a:endParaRPr lang="en-CA" dirty="0"/>
          </a:p>
          <a:p>
            <a:r>
              <a:rPr lang="en-CA" dirty="0"/>
              <a:t>The driver immediately says:</a:t>
            </a:r>
          </a:p>
          <a:p>
            <a:r>
              <a:rPr lang="en-CA" dirty="0"/>
              <a:t>“Ah, McKinsey!”</a:t>
            </a:r>
          </a:p>
        </p:txBody>
      </p:sp>
      <p:sp>
        <p:nvSpPr>
          <p:cNvPr id="4" name="Slide Number Placeholder 3"/>
          <p:cNvSpPr>
            <a:spLocks noGrp="1"/>
          </p:cNvSpPr>
          <p:nvPr>
            <p:ph type="sldNum" sz="quarter" idx="5"/>
          </p:nvPr>
        </p:nvSpPr>
        <p:spPr/>
        <p:txBody>
          <a:bodyPr/>
          <a:lstStyle/>
          <a:p>
            <a:fld id="{F2F038A7-6744-4992-B939-454D2EA5470D}" type="slidenum">
              <a:rPr lang="en-US" smtClean="0"/>
              <a:t>23</a:t>
            </a:fld>
            <a:endParaRPr lang="en-US"/>
          </a:p>
        </p:txBody>
      </p:sp>
    </p:spTree>
    <p:extLst>
      <p:ext uri="{BB962C8B-B14F-4D97-AF65-F5344CB8AC3E}">
        <p14:creationId xmlns:p14="http://schemas.microsoft.com/office/powerpoint/2010/main" val="2259122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Fast forward 17 or so years later.</a:t>
            </a:r>
          </a:p>
          <a:p>
            <a:endParaRPr lang="en-CA" dirty="0"/>
          </a:p>
          <a:p>
            <a:r>
              <a:rPr lang="en-CA" dirty="0"/>
              <a:t>Working for a large college in Ontario.</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built an Office 365/SharePoint portal that gave students information about their timetables, their student advisors, maps, etc.</a:t>
            </a:r>
          </a:p>
          <a:p>
            <a:endParaRPr lang="en-CA" dirty="0"/>
          </a:p>
          <a:p>
            <a:r>
              <a:rPr lang="en-CA" dirty="0"/>
              <a:t>We used the C# bot framework to build our own chatbot.</a:t>
            </a:r>
          </a:p>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4D36AB-600A-4FEA-A13E-DDE479AC0CC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388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Students could ask things like what time is my next class to get their timetable information.</a:t>
            </a:r>
          </a:p>
        </p:txBody>
      </p:sp>
      <p:sp>
        <p:nvSpPr>
          <p:cNvPr id="4" name="Slide Number Placeholder 3"/>
          <p:cNvSpPr>
            <a:spLocks noGrp="1"/>
          </p:cNvSpPr>
          <p:nvPr>
            <p:ph type="sldNum" sz="quarter" idx="5"/>
          </p:nvPr>
        </p:nvSpPr>
        <p:spPr/>
        <p:txBody>
          <a:bodyPr/>
          <a:lstStyle/>
          <a:p>
            <a:fld id="{F2F038A7-6744-4992-B939-454D2EA5470D}" type="slidenum">
              <a:rPr lang="en-US" smtClean="0"/>
              <a:t>26</a:t>
            </a:fld>
            <a:endParaRPr lang="en-US"/>
          </a:p>
        </p:txBody>
      </p:sp>
    </p:spTree>
    <p:extLst>
      <p:ext uri="{BB962C8B-B14F-4D97-AF65-F5344CB8AC3E}">
        <p14:creationId xmlns:p14="http://schemas.microsoft.com/office/powerpoint/2010/main" val="2601786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27</a:t>
            </a:fld>
            <a:endParaRPr lang="en-US"/>
          </a:p>
        </p:txBody>
      </p:sp>
    </p:spTree>
    <p:extLst>
      <p:ext uri="{BB962C8B-B14F-4D97-AF65-F5344CB8AC3E}">
        <p14:creationId xmlns:p14="http://schemas.microsoft.com/office/powerpoint/2010/main" val="606243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real solution, any reference to a room number would also give a map to the room)</a:t>
            </a:r>
          </a:p>
        </p:txBody>
      </p:sp>
      <p:sp>
        <p:nvSpPr>
          <p:cNvPr id="4" name="Slide Number Placeholder 3"/>
          <p:cNvSpPr>
            <a:spLocks noGrp="1"/>
          </p:cNvSpPr>
          <p:nvPr>
            <p:ph type="sldNum" sz="quarter" idx="5"/>
          </p:nvPr>
        </p:nvSpPr>
        <p:spPr/>
        <p:txBody>
          <a:bodyPr/>
          <a:lstStyle/>
          <a:p>
            <a:fld id="{F2F038A7-6744-4992-B939-454D2EA5470D}" type="slidenum">
              <a:rPr lang="en-US" smtClean="0"/>
              <a:t>28</a:t>
            </a:fld>
            <a:endParaRPr lang="en-US"/>
          </a:p>
        </p:txBody>
      </p:sp>
    </p:spTree>
    <p:extLst>
      <p:ext uri="{BB962C8B-B14F-4D97-AF65-F5344CB8AC3E}">
        <p14:creationId xmlns:p14="http://schemas.microsoft.com/office/powerpoint/2010/main" val="3740367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Because the bot framework uses LUIS to parse natural language, we were able to use a more natural language when talking to the bot. For example, we could use “what time”, “when”, “how long before” interchangeably.</a:t>
            </a:r>
          </a:p>
        </p:txBody>
      </p:sp>
      <p:sp>
        <p:nvSpPr>
          <p:cNvPr id="4" name="Slide Number Placeholder 3"/>
          <p:cNvSpPr>
            <a:spLocks noGrp="1"/>
          </p:cNvSpPr>
          <p:nvPr>
            <p:ph type="sldNum" sz="quarter" idx="5"/>
          </p:nvPr>
        </p:nvSpPr>
        <p:spPr/>
        <p:txBody>
          <a:bodyPr/>
          <a:lstStyle/>
          <a:p>
            <a:fld id="{F2F038A7-6744-4992-B939-454D2EA5470D}" type="slidenum">
              <a:rPr lang="en-US" smtClean="0"/>
              <a:t>29</a:t>
            </a:fld>
            <a:endParaRPr lang="en-US"/>
          </a:p>
        </p:txBody>
      </p:sp>
    </p:spTree>
    <p:extLst>
      <p:ext uri="{BB962C8B-B14F-4D97-AF65-F5344CB8AC3E}">
        <p14:creationId xmlns:p14="http://schemas.microsoft.com/office/powerpoint/2010/main" val="2145105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30</a:t>
            </a:fld>
            <a:endParaRPr lang="en-US"/>
          </a:p>
        </p:txBody>
      </p:sp>
    </p:spTree>
    <p:extLst>
      <p:ext uri="{BB962C8B-B14F-4D97-AF65-F5344CB8AC3E}">
        <p14:creationId xmlns:p14="http://schemas.microsoft.com/office/powerpoint/2010/main" val="3147379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were also able to integrate with Azure Cognitive Services. For example, we could analyze a web cam feed to see how many people were in line for a restaurant in the cafeteria and help the students get to the coffee shop when it wasn’t busy.</a:t>
            </a:r>
          </a:p>
          <a:p>
            <a:endParaRPr lang="en-CA" dirty="0"/>
          </a:p>
          <a:p>
            <a:r>
              <a:rPr lang="en-CA" dirty="0"/>
              <a:t>We were also able to use Sentiment Analysis (in Azure Cognitive Services) to detect if the student’s “tone” was getting more angry or more sad and encourage them to get in touch with their advisor.</a:t>
            </a:r>
          </a:p>
        </p:txBody>
      </p:sp>
      <p:sp>
        <p:nvSpPr>
          <p:cNvPr id="4" name="Slide Number Placeholder 3"/>
          <p:cNvSpPr>
            <a:spLocks noGrp="1"/>
          </p:cNvSpPr>
          <p:nvPr>
            <p:ph type="sldNum" sz="quarter" idx="5"/>
          </p:nvPr>
        </p:nvSpPr>
        <p:spPr/>
        <p:txBody>
          <a:bodyPr/>
          <a:lstStyle/>
          <a:p>
            <a:fld id="{F2F038A7-6744-4992-B939-454D2EA5470D}" type="slidenum">
              <a:rPr lang="en-US" smtClean="0"/>
              <a:t>31</a:t>
            </a:fld>
            <a:endParaRPr lang="en-US"/>
          </a:p>
        </p:txBody>
      </p:sp>
    </p:spTree>
    <p:extLst>
      <p:ext uri="{BB962C8B-B14F-4D97-AF65-F5344CB8AC3E}">
        <p14:creationId xmlns:p14="http://schemas.microsoft.com/office/powerpoint/2010/main" val="405630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consulting company was McKinsey &amp; Company.</a:t>
            </a:r>
          </a:p>
          <a:p>
            <a:endParaRPr lang="en-CA" dirty="0"/>
          </a:p>
          <a:p>
            <a:r>
              <a:rPr lang="en-CA" dirty="0"/>
              <a:t>They had offices in 73 countries and wanted their consultants to be able to find resources and documents, find information about other consultants (to find experts about a topic), and – because they travelled a lot – needed to find information about each one of their offices.</a:t>
            </a:r>
          </a:p>
          <a:p>
            <a:endParaRPr lang="en-CA" dirty="0"/>
          </a:p>
          <a:p>
            <a:r>
              <a:rPr lang="en-CA" dirty="0"/>
              <a:t>We used SharePoint to store all that information. </a:t>
            </a:r>
          </a:p>
          <a:p>
            <a:endParaRPr lang="en-CA" dirty="0"/>
          </a:p>
          <a:p>
            <a:r>
              <a:rPr lang="en-CA" dirty="0"/>
              <a:t>Except that back in 2001, there was no easy way to access information over a mobile phone.</a:t>
            </a:r>
          </a:p>
          <a:p>
            <a:endParaRPr lang="en-CA" dirty="0"/>
          </a:p>
          <a:p>
            <a:r>
              <a:rPr lang="en-CA" dirty="0"/>
              <a:t>That was back when accessing data over a mobile phone was just in its infancy, and it was too expensive.</a:t>
            </a:r>
          </a:p>
        </p:txBody>
      </p:sp>
      <p:sp>
        <p:nvSpPr>
          <p:cNvPr id="4" name="Slide Number Placeholder 3"/>
          <p:cNvSpPr>
            <a:spLocks noGrp="1"/>
          </p:cNvSpPr>
          <p:nvPr>
            <p:ph type="sldNum" sz="quarter" idx="5"/>
          </p:nvPr>
        </p:nvSpPr>
        <p:spPr/>
        <p:txBody>
          <a:bodyPr/>
          <a:lstStyle/>
          <a:p>
            <a:fld id="{F2F038A7-6744-4992-B939-454D2EA5470D}" type="slidenum">
              <a:rPr lang="en-US" smtClean="0"/>
              <a:t>4</a:t>
            </a:fld>
            <a:endParaRPr lang="en-US"/>
          </a:p>
        </p:txBody>
      </p:sp>
    </p:spTree>
    <p:extLst>
      <p:ext uri="{BB962C8B-B14F-4D97-AF65-F5344CB8AC3E}">
        <p14:creationId xmlns:p14="http://schemas.microsoft.com/office/powerpoint/2010/main" val="1552840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you can see, bot technology has evolved. It allows us to build an intuitive interaction with our users (because we intuitively know how to talk to people).</a:t>
            </a:r>
          </a:p>
        </p:txBody>
      </p:sp>
      <p:sp>
        <p:nvSpPr>
          <p:cNvPr id="4" name="Slide Number Placeholder 3"/>
          <p:cNvSpPr>
            <a:spLocks noGrp="1"/>
          </p:cNvSpPr>
          <p:nvPr>
            <p:ph type="sldNum" sz="quarter" idx="5"/>
          </p:nvPr>
        </p:nvSpPr>
        <p:spPr/>
        <p:txBody>
          <a:bodyPr/>
          <a:lstStyle/>
          <a:p>
            <a:fld id="{F2F038A7-6744-4992-B939-454D2EA5470D}" type="slidenum">
              <a:rPr lang="en-US" smtClean="0"/>
              <a:t>32</a:t>
            </a:fld>
            <a:endParaRPr lang="en-US"/>
          </a:p>
        </p:txBody>
      </p:sp>
    </p:spTree>
    <p:extLst>
      <p:ext uri="{BB962C8B-B14F-4D97-AF65-F5344CB8AC3E}">
        <p14:creationId xmlns:p14="http://schemas.microsoft.com/office/powerpoint/2010/main" val="4285505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was also portable, because our users could access the resources from anywhere from their phones, tablets, or workstations.</a:t>
            </a:r>
          </a:p>
        </p:txBody>
      </p:sp>
      <p:sp>
        <p:nvSpPr>
          <p:cNvPr id="4" name="Slide Number Placeholder 3"/>
          <p:cNvSpPr>
            <a:spLocks noGrp="1"/>
          </p:cNvSpPr>
          <p:nvPr>
            <p:ph type="sldNum" sz="quarter" idx="5"/>
          </p:nvPr>
        </p:nvSpPr>
        <p:spPr/>
        <p:txBody>
          <a:bodyPr/>
          <a:lstStyle/>
          <a:p>
            <a:fld id="{F2F038A7-6744-4992-B939-454D2EA5470D}" type="slidenum">
              <a:rPr lang="en-US" smtClean="0"/>
              <a:t>33</a:t>
            </a:fld>
            <a:endParaRPr lang="en-US"/>
          </a:p>
        </p:txBody>
      </p:sp>
    </p:spTree>
    <p:extLst>
      <p:ext uri="{BB962C8B-B14F-4D97-AF65-F5344CB8AC3E}">
        <p14:creationId xmlns:p14="http://schemas.microsoft.com/office/powerpoint/2010/main" val="2534625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every time we wanted to add more functionality, we had to either custom write our language parser or re-train the parser and add more code to handle new topics.</a:t>
            </a:r>
          </a:p>
        </p:txBody>
      </p:sp>
      <p:sp>
        <p:nvSpPr>
          <p:cNvPr id="4" name="Slide Number Placeholder 3"/>
          <p:cNvSpPr>
            <a:spLocks noGrp="1"/>
          </p:cNvSpPr>
          <p:nvPr>
            <p:ph type="sldNum" sz="quarter" idx="5"/>
          </p:nvPr>
        </p:nvSpPr>
        <p:spPr/>
        <p:txBody>
          <a:bodyPr/>
          <a:lstStyle/>
          <a:p>
            <a:fld id="{F2F038A7-6744-4992-B939-454D2EA5470D}" type="slidenum">
              <a:rPr lang="en-US" smtClean="0"/>
              <a:t>34</a:t>
            </a:fld>
            <a:endParaRPr lang="en-US"/>
          </a:p>
        </p:txBody>
      </p:sp>
    </p:spTree>
    <p:extLst>
      <p:ext uri="{BB962C8B-B14F-4D97-AF65-F5344CB8AC3E}">
        <p14:creationId xmlns:p14="http://schemas.microsoft.com/office/powerpoint/2010/main" val="1121190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That’s where Power Virtual Agents come in.</a:t>
            </a:r>
          </a:p>
          <a:p>
            <a:endParaRPr lang="en-CA" dirty="0"/>
          </a:p>
          <a:p>
            <a:r>
              <a:rPr lang="en-CA" dirty="0"/>
              <a:t>Today, we’ll explain why bots are useful, we’ll demonstrate how to build your first power virtual agent and how to use them in real life.</a:t>
            </a:r>
          </a:p>
          <a:p>
            <a:endParaRPr lang="en-CA" dirty="0"/>
          </a:p>
          <a:p>
            <a:r>
              <a:rPr lang="en-CA" dirty="0"/>
              <a:t>We’ll also talk about everyone’s favorite subject: licensing.</a:t>
            </a:r>
          </a:p>
        </p:txBody>
      </p:sp>
      <p:sp>
        <p:nvSpPr>
          <p:cNvPr id="4" name="Slide Number Placeholder 3"/>
          <p:cNvSpPr>
            <a:spLocks noGrp="1"/>
          </p:cNvSpPr>
          <p:nvPr>
            <p:ph type="sldNum" sz="quarter" idx="5"/>
          </p:nvPr>
        </p:nvSpPr>
        <p:spPr/>
        <p:txBody>
          <a:bodyPr/>
          <a:lstStyle/>
          <a:p>
            <a:fld id="{F2F038A7-6744-4992-B939-454D2EA5470D}" type="slidenum">
              <a:rPr lang="en-US" smtClean="0"/>
              <a:t>35</a:t>
            </a:fld>
            <a:endParaRPr lang="en-US"/>
          </a:p>
        </p:txBody>
      </p:sp>
    </p:spTree>
    <p:extLst>
      <p:ext uri="{BB962C8B-B14F-4D97-AF65-F5344CB8AC3E}">
        <p14:creationId xmlns:p14="http://schemas.microsoft.com/office/powerpoint/2010/main" val="1149372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why would you want to build a bot?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4D36AB-600A-4FEA-A13E-DDE479AC0CC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941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According to Gartner, by the end of 2020, 85% of all online interactions will occur without another human.</a:t>
            </a:r>
          </a:p>
          <a:p>
            <a:endParaRPr lang="en-CA" dirty="0"/>
          </a:p>
          <a:p>
            <a:r>
              <a:rPr lang="en-CA" dirty="0"/>
              <a:t>Bots are a more natural interface for users than an app.</a:t>
            </a:r>
          </a:p>
          <a:p>
            <a:endParaRPr lang="en-CA" dirty="0"/>
          </a:p>
          <a:p>
            <a:r>
              <a:rPr lang="en-CA" dirty="0"/>
              <a:t>http://www.gartner.com/imagesrv/summits/docs/na/customer-360/C360_2011_brochure_FINAL.pdf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4D36AB-600A-4FEA-A13E-DDE479AC0CC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98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according to Forrester, 69% of IT decision makers have plans to build a bot within their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4D36AB-600A-4FEA-A13E-DDE479AC0CC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856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4D36AB-600A-4FEA-A13E-DDE479AC0CC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160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get started go to </a:t>
            </a:r>
            <a:r>
              <a:rPr lang="en-CA" dirty="0">
                <a:hlinkClick r:id="rId3"/>
              </a:rPr>
              <a:t>https://aka.ms/TryPVA</a:t>
            </a:r>
            <a:r>
              <a:rPr lang="en-CA" dirty="0"/>
              <a:t> and set up a trial agent</a:t>
            </a:r>
          </a:p>
        </p:txBody>
      </p:sp>
      <p:sp>
        <p:nvSpPr>
          <p:cNvPr id="4" name="Slide Number Placeholder 3"/>
          <p:cNvSpPr>
            <a:spLocks noGrp="1"/>
          </p:cNvSpPr>
          <p:nvPr>
            <p:ph type="sldNum" sz="quarter" idx="5"/>
          </p:nvPr>
        </p:nvSpPr>
        <p:spPr/>
        <p:txBody>
          <a:bodyPr/>
          <a:lstStyle/>
          <a:p>
            <a:fld id="{F2F038A7-6744-4992-B939-454D2EA5470D}" type="slidenum">
              <a:rPr lang="en-US" smtClean="0"/>
              <a:t>40</a:t>
            </a:fld>
            <a:endParaRPr lang="en-US"/>
          </a:p>
        </p:txBody>
      </p:sp>
    </p:spTree>
    <p:extLst>
      <p:ext uri="{BB962C8B-B14F-4D97-AF65-F5344CB8AC3E}">
        <p14:creationId xmlns:p14="http://schemas.microsoft.com/office/powerpoint/2010/main" val="3330343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create a new bot, select the bot menu in the upper-right corner, then select </a:t>
            </a:r>
            <a:r>
              <a:rPr lang="en-CA" b="1" dirty="0"/>
              <a:t>New bot</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42</a:t>
            </a:fld>
            <a:endParaRPr lang="en-US"/>
          </a:p>
        </p:txBody>
      </p:sp>
    </p:spTree>
    <p:extLst>
      <p:ext uri="{BB962C8B-B14F-4D97-AF65-F5344CB8AC3E}">
        <p14:creationId xmlns:p14="http://schemas.microsoft.com/office/powerpoint/2010/main" val="83870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most cell phones could send text messages. It was still in its infancy in North America, but in Europe and Asia, text messaging was widely used.</a:t>
            </a:r>
          </a:p>
          <a:p>
            <a:endParaRPr lang="en-CA" dirty="0"/>
          </a:p>
          <a:p>
            <a:r>
              <a:rPr lang="en-CA" dirty="0"/>
              <a:t>So, we bought a $19 </a:t>
            </a:r>
            <a:r>
              <a:rPr lang="en-CA" dirty="0" err="1"/>
              <a:t>nokia</a:t>
            </a:r>
            <a:r>
              <a:rPr lang="en-CA" dirty="0"/>
              <a:t> phone, and a $100 </a:t>
            </a:r>
            <a:r>
              <a:rPr lang="en-CA" dirty="0" err="1"/>
              <a:t>nokia</a:t>
            </a:r>
            <a:r>
              <a:rPr lang="en-CA" dirty="0"/>
              <a:t> data cable, connected them to our server as a modem, and wrote some VBScript code to respond to incoming text messages to query our SharePoint server and return information over text messages.</a:t>
            </a:r>
          </a:p>
        </p:txBody>
      </p:sp>
      <p:sp>
        <p:nvSpPr>
          <p:cNvPr id="4" name="Slide Number Placeholder 3"/>
          <p:cNvSpPr>
            <a:spLocks noGrp="1"/>
          </p:cNvSpPr>
          <p:nvPr>
            <p:ph type="sldNum" sz="quarter" idx="5"/>
          </p:nvPr>
        </p:nvSpPr>
        <p:spPr/>
        <p:txBody>
          <a:bodyPr/>
          <a:lstStyle/>
          <a:p>
            <a:fld id="{F2F038A7-6744-4992-B939-454D2EA5470D}" type="slidenum">
              <a:rPr lang="en-US" smtClean="0"/>
              <a:t>5</a:t>
            </a:fld>
            <a:endParaRPr lang="en-US"/>
          </a:p>
        </p:txBody>
      </p:sp>
    </p:spTree>
    <p:extLst>
      <p:ext uri="{BB962C8B-B14F-4D97-AF65-F5344CB8AC3E}">
        <p14:creationId xmlns:p14="http://schemas.microsoft.com/office/powerpoint/2010/main" val="1051643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Enter a name and, optionally, select the environment you wish to create your bot in.</a:t>
            </a:r>
          </a:p>
          <a:p>
            <a:endParaRPr lang="en-CA" dirty="0"/>
          </a:p>
          <a:p>
            <a:r>
              <a:rPr lang="en-CA" dirty="0"/>
              <a:t>The environments allow you work in the same tenant without mixing your production, dev, QA environments, for example</a:t>
            </a:r>
          </a:p>
        </p:txBody>
      </p:sp>
      <p:sp>
        <p:nvSpPr>
          <p:cNvPr id="4" name="Slide Number Placeholder 3"/>
          <p:cNvSpPr>
            <a:spLocks noGrp="1"/>
          </p:cNvSpPr>
          <p:nvPr>
            <p:ph type="sldNum" sz="quarter" idx="5"/>
          </p:nvPr>
        </p:nvSpPr>
        <p:spPr/>
        <p:txBody>
          <a:bodyPr/>
          <a:lstStyle/>
          <a:p>
            <a:fld id="{F2F038A7-6744-4992-B939-454D2EA5470D}" type="slidenum">
              <a:rPr lang="en-US" smtClean="0"/>
              <a:t>43</a:t>
            </a:fld>
            <a:endParaRPr lang="en-US"/>
          </a:p>
        </p:txBody>
      </p:sp>
    </p:spTree>
    <p:extLst>
      <p:ext uri="{BB962C8B-B14F-4D97-AF65-F5344CB8AC3E}">
        <p14:creationId xmlns:p14="http://schemas.microsoft.com/office/powerpoint/2010/main" val="2851349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your bot is created, you need to get yourself familiar with </a:t>
            </a:r>
            <a:r>
              <a:rPr lang="en-CA" b="1" dirty="0"/>
              <a:t>Topics</a:t>
            </a:r>
            <a:r>
              <a:rPr lang="en-CA" b="0" dirty="0"/>
              <a:t> and </a:t>
            </a:r>
            <a:r>
              <a:rPr lang="en-CA" b="1" dirty="0"/>
              <a:t>Entities</a:t>
            </a:r>
          </a:p>
          <a:p>
            <a:endParaRPr lang="en-CA" b="1" dirty="0"/>
          </a:p>
          <a:p>
            <a:r>
              <a:rPr lang="en-CA" b="0" dirty="0"/>
              <a:t>Later, we’ll worry about </a:t>
            </a:r>
            <a:r>
              <a:rPr lang="en-CA" b="1" dirty="0"/>
              <a:t>Analytics</a:t>
            </a:r>
            <a:r>
              <a:rPr lang="en-CA" b="0" dirty="0"/>
              <a:t> and </a:t>
            </a:r>
            <a:r>
              <a:rPr lang="en-CA" b="1" dirty="0"/>
              <a:t>Publishing</a:t>
            </a:r>
            <a:r>
              <a:rPr lang="en-CA" b="0" dirty="0"/>
              <a:t> (not in that order)</a:t>
            </a:r>
          </a:p>
        </p:txBody>
      </p:sp>
      <p:sp>
        <p:nvSpPr>
          <p:cNvPr id="4" name="Slide Number Placeholder 3"/>
          <p:cNvSpPr>
            <a:spLocks noGrp="1"/>
          </p:cNvSpPr>
          <p:nvPr>
            <p:ph type="sldNum" sz="quarter" idx="5"/>
          </p:nvPr>
        </p:nvSpPr>
        <p:spPr/>
        <p:txBody>
          <a:bodyPr/>
          <a:lstStyle/>
          <a:p>
            <a:fld id="{F2F038A7-6744-4992-B939-454D2EA5470D}" type="slidenum">
              <a:rPr lang="en-US" smtClean="0"/>
              <a:t>44</a:t>
            </a:fld>
            <a:endParaRPr lang="en-US"/>
          </a:p>
        </p:txBody>
      </p:sp>
    </p:spTree>
    <p:extLst>
      <p:ext uri="{BB962C8B-B14F-4D97-AF65-F5344CB8AC3E}">
        <p14:creationId xmlns:p14="http://schemas.microsoft.com/office/powerpoint/2010/main" val="592550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our previous examples, </a:t>
            </a:r>
            <a:r>
              <a:rPr lang="en-CA" b="1" dirty="0"/>
              <a:t>Who</a:t>
            </a:r>
            <a:r>
              <a:rPr lang="en-CA" b="0" dirty="0"/>
              <a:t>, </a:t>
            </a:r>
            <a:r>
              <a:rPr lang="en-CA" b="1" dirty="0"/>
              <a:t>What</a:t>
            </a:r>
            <a:r>
              <a:rPr lang="en-CA" b="0" dirty="0"/>
              <a:t>, </a:t>
            </a:r>
            <a:r>
              <a:rPr lang="en-CA" b="1" dirty="0"/>
              <a:t>Where</a:t>
            </a:r>
            <a:r>
              <a:rPr lang="en-CA" b="0" dirty="0"/>
              <a:t>, and </a:t>
            </a:r>
            <a:r>
              <a:rPr lang="en-CA" b="1" dirty="0"/>
              <a:t>Timetable</a:t>
            </a:r>
            <a:r>
              <a:rPr lang="en-CA" b="0" dirty="0"/>
              <a:t> or </a:t>
            </a:r>
            <a:r>
              <a:rPr lang="en-CA" b="1" dirty="0"/>
              <a:t>How busy a restaurant is </a:t>
            </a:r>
            <a:r>
              <a:rPr lang="en-CA" b="0" dirty="0"/>
              <a:t>were all topics.</a:t>
            </a:r>
          </a:p>
          <a:p>
            <a:endParaRPr lang="en-CA" b="0" dirty="0"/>
          </a:p>
          <a:p>
            <a:r>
              <a:rPr lang="en-CA" b="0" dirty="0"/>
              <a:t>There are two kinds of topics: </a:t>
            </a:r>
            <a:r>
              <a:rPr lang="en-CA" b="1" dirty="0"/>
              <a:t>User Topics</a:t>
            </a:r>
            <a:r>
              <a:rPr lang="en-CA" b="0" dirty="0"/>
              <a:t> which are triggered by users and </a:t>
            </a:r>
            <a:r>
              <a:rPr lang="en-CA" b="1" dirty="0"/>
              <a:t>System Topics </a:t>
            </a:r>
            <a:r>
              <a:rPr lang="en-CA" b="0" dirty="0"/>
              <a:t>which are triggered by the system based on an event (like a conversation starting, etc.)</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45</a:t>
            </a:fld>
            <a:endParaRPr lang="en-US"/>
          </a:p>
        </p:txBody>
      </p:sp>
    </p:spTree>
    <p:extLst>
      <p:ext uri="{BB962C8B-B14F-4D97-AF65-F5344CB8AC3E}">
        <p14:creationId xmlns:p14="http://schemas.microsoft.com/office/powerpoint/2010/main" val="4289086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Topics have two main areas. </a:t>
            </a:r>
            <a:r>
              <a:rPr lang="en-CA" b="1" dirty="0"/>
              <a:t>Setup </a:t>
            </a:r>
            <a:r>
              <a:rPr lang="en-CA" b="0" dirty="0"/>
              <a:t>and </a:t>
            </a:r>
            <a:r>
              <a:rPr lang="en-CA" b="1" dirty="0"/>
              <a:t>Analytics</a:t>
            </a:r>
            <a:r>
              <a:rPr lang="en-CA" b="0" dirty="0"/>
              <a:t>. </a:t>
            </a:r>
          </a:p>
          <a:p>
            <a:endParaRPr lang="en-CA" b="0" dirty="0"/>
          </a:p>
          <a:p>
            <a:r>
              <a:rPr lang="en-CA" b="0" dirty="0"/>
              <a:t>Setup is where you start. Analytics is where you’ll come back after you implemented your bot to improve your bot.</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46</a:t>
            </a:fld>
            <a:endParaRPr lang="en-US"/>
          </a:p>
        </p:txBody>
      </p:sp>
    </p:spTree>
    <p:extLst>
      <p:ext uri="{BB962C8B-B14F-4D97-AF65-F5344CB8AC3E}">
        <p14:creationId xmlns:p14="http://schemas.microsoft.com/office/powerpoint/2010/main" val="2966483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User topics are triggered with Trigger phrases.</a:t>
            </a:r>
          </a:p>
          <a:p>
            <a:endParaRPr lang="en-CA" dirty="0"/>
          </a:p>
          <a:p>
            <a:r>
              <a:rPr lang="en-CA" dirty="0"/>
              <a:t>When you create a new topic, you need to enter 5-10 phrases to teach your bot how to start that topic.</a:t>
            </a:r>
          </a:p>
          <a:p>
            <a:endParaRPr lang="en-CA" dirty="0"/>
          </a:p>
          <a:p>
            <a:r>
              <a:rPr lang="en-CA" dirty="0"/>
              <a:t>Try writing shorter trigger phrases. 2 to 10 words should do.</a:t>
            </a:r>
          </a:p>
          <a:p>
            <a:endParaRPr lang="en-CA" dirty="0"/>
          </a:p>
          <a:p>
            <a:r>
              <a:rPr lang="en-CA" dirty="0"/>
              <a:t>Make sure to write very different phrases. Change a word (e.g.: open vs closed) to expand your topic’s coverage.</a:t>
            </a:r>
          </a:p>
          <a:p>
            <a:endParaRPr lang="en-CA" dirty="0"/>
          </a:p>
          <a:p>
            <a:r>
              <a:rPr lang="en-CA" dirty="0"/>
              <a:t>Adding articles, capitalizations, contractions, or plurals does NOT help. Power Virtual Agent is already great at understanding grammar.</a:t>
            </a:r>
          </a:p>
        </p:txBody>
      </p:sp>
      <p:sp>
        <p:nvSpPr>
          <p:cNvPr id="4" name="Slide Number Placeholder 3"/>
          <p:cNvSpPr>
            <a:spLocks noGrp="1"/>
          </p:cNvSpPr>
          <p:nvPr>
            <p:ph type="sldNum" sz="quarter" idx="5"/>
          </p:nvPr>
        </p:nvSpPr>
        <p:spPr/>
        <p:txBody>
          <a:bodyPr/>
          <a:lstStyle/>
          <a:p>
            <a:fld id="{F2F038A7-6744-4992-B939-454D2EA5470D}" type="slidenum">
              <a:rPr lang="en-US" smtClean="0"/>
              <a:t>47</a:t>
            </a:fld>
            <a:endParaRPr lang="en-US"/>
          </a:p>
        </p:txBody>
      </p:sp>
    </p:spTree>
    <p:extLst>
      <p:ext uri="{BB962C8B-B14F-4D97-AF65-F5344CB8AC3E}">
        <p14:creationId xmlns:p14="http://schemas.microsoft.com/office/powerpoint/2010/main" val="17575028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you wrote your trigger phrases, go to the authoring canvas to create your conversation flow.</a:t>
            </a:r>
          </a:p>
        </p:txBody>
      </p:sp>
      <p:sp>
        <p:nvSpPr>
          <p:cNvPr id="4" name="Slide Number Placeholder 3"/>
          <p:cNvSpPr>
            <a:spLocks noGrp="1"/>
          </p:cNvSpPr>
          <p:nvPr>
            <p:ph type="sldNum" sz="quarter" idx="5"/>
          </p:nvPr>
        </p:nvSpPr>
        <p:spPr/>
        <p:txBody>
          <a:bodyPr/>
          <a:lstStyle/>
          <a:p>
            <a:fld id="{F2F038A7-6744-4992-B939-454D2EA5470D}" type="slidenum">
              <a:rPr lang="en-US" smtClean="0"/>
              <a:t>48</a:t>
            </a:fld>
            <a:endParaRPr lang="en-US"/>
          </a:p>
        </p:txBody>
      </p:sp>
    </p:spTree>
    <p:extLst>
      <p:ext uri="{BB962C8B-B14F-4D97-AF65-F5344CB8AC3E}">
        <p14:creationId xmlns:p14="http://schemas.microsoft.com/office/powerpoint/2010/main" val="3011264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your canvas, you can change the flow of your conversation. </a:t>
            </a:r>
          </a:p>
        </p:txBody>
      </p:sp>
      <p:sp>
        <p:nvSpPr>
          <p:cNvPr id="4" name="Slide Number Placeholder 3"/>
          <p:cNvSpPr>
            <a:spLocks noGrp="1"/>
          </p:cNvSpPr>
          <p:nvPr>
            <p:ph type="sldNum" sz="quarter" idx="5"/>
          </p:nvPr>
        </p:nvSpPr>
        <p:spPr/>
        <p:txBody>
          <a:bodyPr/>
          <a:lstStyle/>
          <a:p>
            <a:fld id="{F2F038A7-6744-4992-B939-454D2EA5470D}" type="slidenum">
              <a:rPr lang="en-US" smtClean="0"/>
              <a:t>49</a:t>
            </a:fld>
            <a:endParaRPr lang="en-US"/>
          </a:p>
        </p:txBody>
      </p:sp>
    </p:spTree>
    <p:extLst>
      <p:ext uri="{BB962C8B-B14F-4D97-AF65-F5344CB8AC3E}">
        <p14:creationId xmlns:p14="http://schemas.microsoft.com/office/powerpoint/2010/main" val="1886560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you can go at any point in the flow and add a node</a:t>
            </a:r>
          </a:p>
        </p:txBody>
      </p:sp>
      <p:sp>
        <p:nvSpPr>
          <p:cNvPr id="4" name="Slide Number Placeholder 3"/>
          <p:cNvSpPr>
            <a:spLocks noGrp="1"/>
          </p:cNvSpPr>
          <p:nvPr>
            <p:ph type="sldNum" sz="quarter" idx="5"/>
          </p:nvPr>
        </p:nvSpPr>
        <p:spPr/>
        <p:txBody>
          <a:bodyPr/>
          <a:lstStyle/>
          <a:p>
            <a:fld id="{F2F038A7-6744-4992-B939-454D2EA5470D}" type="slidenum">
              <a:rPr lang="en-US" smtClean="0"/>
              <a:t>50</a:t>
            </a:fld>
            <a:endParaRPr lang="en-US"/>
          </a:p>
        </p:txBody>
      </p:sp>
    </p:spTree>
    <p:extLst>
      <p:ext uri="{BB962C8B-B14F-4D97-AF65-F5344CB8AC3E}">
        <p14:creationId xmlns:p14="http://schemas.microsoft.com/office/powerpoint/2010/main" val="64042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adding a node, you can </a:t>
            </a:r>
            <a:r>
              <a:rPr lang="en-CA" b="1" dirty="0"/>
              <a:t>Ask a question</a:t>
            </a:r>
            <a:r>
              <a:rPr lang="en-CA" b="0" dirty="0"/>
              <a:t>, </a:t>
            </a:r>
            <a:r>
              <a:rPr lang="en-CA" b="1" dirty="0"/>
              <a:t>Call an action</a:t>
            </a:r>
            <a:r>
              <a:rPr lang="en-CA" b="0" dirty="0"/>
              <a:t>, or </a:t>
            </a:r>
            <a:r>
              <a:rPr lang="en-CA" b="1" dirty="0"/>
              <a:t>Show a message</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51</a:t>
            </a:fld>
            <a:endParaRPr lang="en-US"/>
          </a:p>
        </p:txBody>
      </p:sp>
    </p:spTree>
    <p:extLst>
      <p:ext uri="{BB962C8B-B14F-4D97-AF65-F5344CB8AC3E}">
        <p14:creationId xmlns:p14="http://schemas.microsoft.com/office/powerpoint/2010/main" val="2214507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Asking a question allows you to prompt the user for input and capture that input in a variable that you can refer to later.</a:t>
            </a:r>
          </a:p>
        </p:txBody>
      </p:sp>
      <p:sp>
        <p:nvSpPr>
          <p:cNvPr id="4" name="Slide Number Placeholder 3"/>
          <p:cNvSpPr>
            <a:spLocks noGrp="1"/>
          </p:cNvSpPr>
          <p:nvPr>
            <p:ph type="sldNum" sz="quarter" idx="5"/>
          </p:nvPr>
        </p:nvSpPr>
        <p:spPr/>
        <p:txBody>
          <a:bodyPr/>
          <a:lstStyle/>
          <a:p>
            <a:fld id="{F2F038A7-6744-4992-B939-454D2EA5470D}" type="slidenum">
              <a:rPr lang="en-US" smtClean="0"/>
              <a:t>52</a:t>
            </a:fld>
            <a:endParaRPr lang="en-US"/>
          </a:p>
        </p:txBody>
      </p:sp>
    </p:spTree>
    <p:extLst>
      <p:ext uri="{BB962C8B-B14F-4D97-AF65-F5344CB8AC3E}">
        <p14:creationId xmlns:p14="http://schemas.microsoft.com/office/powerpoint/2010/main" val="58359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slide is hidden because it contains a special font. Next slide is an image of the text.</a:t>
            </a:r>
          </a:p>
        </p:txBody>
      </p:sp>
      <p:sp>
        <p:nvSpPr>
          <p:cNvPr id="4" name="Slide Number Placeholder 3"/>
          <p:cNvSpPr>
            <a:spLocks noGrp="1"/>
          </p:cNvSpPr>
          <p:nvPr>
            <p:ph type="sldNum" sz="quarter" idx="5"/>
          </p:nvPr>
        </p:nvSpPr>
        <p:spPr/>
        <p:txBody>
          <a:bodyPr/>
          <a:lstStyle/>
          <a:p>
            <a:fld id="{F2F038A7-6744-4992-B939-454D2EA5470D}" type="slidenum">
              <a:rPr lang="en-US" smtClean="0"/>
              <a:t>6</a:t>
            </a:fld>
            <a:endParaRPr lang="en-US"/>
          </a:p>
        </p:txBody>
      </p:sp>
    </p:spTree>
    <p:extLst>
      <p:ext uri="{BB962C8B-B14F-4D97-AF65-F5344CB8AC3E}">
        <p14:creationId xmlns:p14="http://schemas.microsoft.com/office/powerpoint/2010/main" val="17458898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ask different types of questions that expect different inputs.</a:t>
            </a:r>
          </a:p>
          <a:p>
            <a:endParaRPr lang="en-CA" dirty="0"/>
          </a:p>
          <a:p>
            <a:r>
              <a:rPr lang="en-CA" dirty="0"/>
              <a:t>You can do </a:t>
            </a:r>
            <a:r>
              <a:rPr lang="en-CA" b="1" dirty="0"/>
              <a:t>Multiple choices</a:t>
            </a:r>
            <a:r>
              <a:rPr lang="en-CA" b="0" dirty="0"/>
              <a:t>, </a:t>
            </a:r>
            <a:r>
              <a:rPr lang="en-CA" b="1" dirty="0"/>
              <a:t>entire responses </a:t>
            </a:r>
            <a:r>
              <a:rPr lang="en-CA" b="0" dirty="0"/>
              <a:t>(where the text isn’t parsed)</a:t>
            </a:r>
            <a:r>
              <a:rPr lang="en-CA" b="1" dirty="0"/>
              <a:t>, </a:t>
            </a:r>
            <a:r>
              <a:rPr lang="en-CA" b="0" dirty="0"/>
              <a:t>or use </a:t>
            </a:r>
            <a:r>
              <a:rPr lang="en-CA" b="1" dirty="0"/>
              <a:t>Entities</a:t>
            </a:r>
            <a:r>
              <a:rPr lang="en-CA" b="0" dirty="0"/>
              <a:t>.</a:t>
            </a:r>
          </a:p>
          <a:p>
            <a:endParaRPr lang="en-CA" b="0" dirty="0"/>
          </a:p>
          <a:p>
            <a:r>
              <a:rPr lang="en-CA" b="0" dirty="0"/>
              <a:t>We’ll come back to entities shortly.</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53</a:t>
            </a:fld>
            <a:endParaRPr lang="en-US"/>
          </a:p>
        </p:txBody>
      </p:sp>
    </p:spTree>
    <p:extLst>
      <p:ext uri="{BB962C8B-B14F-4D97-AF65-F5344CB8AC3E}">
        <p14:creationId xmlns:p14="http://schemas.microsoft.com/office/powerpoint/2010/main" val="2489300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where you use multiple choices, the bot will prompt the user to select one of the options.</a:t>
            </a:r>
          </a:p>
          <a:p>
            <a:endParaRPr lang="en-CA" dirty="0"/>
          </a:p>
          <a:p>
            <a:r>
              <a:rPr lang="en-CA" dirty="0"/>
              <a:t>It will also automatically create a branch for you to react to each response.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You should use multiple choices when you have a limited number of options (maybe 3 to 5). Too many choices will become “invisible” to your users.</a:t>
            </a:r>
            <a:endParaRPr lang="en-CA" dirty="0"/>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54</a:t>
            </a:fld>
            <a:endParaRPr lang="en-US"/>
          </a:p>
        </p:txBody>
      </p:sp>
    </p:spTree>
    <p:extLst>
      <p:ext uri="{BB962C8B-B14F-4D97-AF65-F5344CB8AC3E}">
        <p14:creationId xmlns:p14="http://schemas.microsoft.com/office/powerpoint/2010/main" val="45849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b="1" dirty="0"/>
              <a:t>Show a message </a:t>
            </a:r>
            <a:r>
              <a:rPr lang="en-CA" b="0" dirty="0"/>
              <a:t>action will display a message to the user.</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55</a:t>
            </a:fld>
            <a:endParaRPr lang="en-US"/>
          </a:p>
        </p:txBody>
      </p:sp>
    </p:spTree>
    <p:extLst>
      <p:ext uri="{BB962C8B-B14F-4D97-AF65-F5344CB8AC3E}">
        <p14:creationId xmlns:p14="http://schemas.microsoft.com/office/powerpoint/2010/main" val="2356838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here, we show a different message based on what the user responds.</a:t>
            </a:r>
          </a:p>
          <a:p>
            <a:endParaRPr lang="en-CA" dirty="0"/>
          </a:p>
          <a:p>
            <a:r>
              <a:rPr lang="en-CA" dirty="0"/>
              <a:t>If you’re a developer in the room, you’re probably thinking “This is stupid, it should connect to an API or a database and retrieve the store hours instead of ‘hard-coding’ the responses”.</a:t>
            </a:r>
          </a:p>
          <a:p>
            <a:endParaRPr lang="en-CA" dirty="0"/>
          </a:p>
          <a:p>
            <a:r>
              <a:rPr lang="en-CA" dirty="0"/>
              <a:t>…and you’d be right.</a:t>
            </a:r>
          </a:p>
          <a:p>
            <a:endParaRPr lang="en-CA" dirty="0"/>
          </a:p>
          <a:p>
            <a:r>
              <a:rPr lang="en-CA" dirty="0"/>
              <a:t>But that’s not the </a:t>
            </a:r>
            <a:r>
              <a:rPr lang="en-CA" b="1" dirty="0"/>
              <a:t>value </a:t>
            </a:r>
            <a:r>
              <a:rPr lang="en-CA" b="0" dirty="0"/>
              <a:t>of Power Virtual Agent. The point of PVA is to allow business people, who are the subject of matter experts on a topic to create bots without needing a developer.</a:t>
            </a:r>
          </a:p>
          <a:p>
            <a:endParaRPr lang="en-CA" b="0" dirty="0"/>
          </a:p>
          <a:p>
            <a:endParaRPr lang="en-CA" b="0" dirty="0"/>
          </a:p>
          <a:p>
            <a:endParaRPr lang="en-CA" b="0" dirty="0"/>
          </a:p>
        </p:txBody>
      </p:sp>
      <p:sp>
        <p:nvSpPr>
          <p:cNvPr id="4" name="Slide Number Placeholder 3"/>
          <p:cNvSpPr>
            <a:spLocks noGrp="1"/>
          </p:cNvSpPr>
          <p:nvPr>
            <p:ph type="sldNum" sz="quarter" idx="5"/>
          </p:nvPr>
        </p:nvSpPr>
        <p:spPr/>
        <p:txBody>
          <a:bodyPr/>
          <a:lstStyle/>
          <a:p>
            <a:fld id="{F2F038A7-6744-4992-B939-454D2EA5470D}" type="slidenum">
              <a:rPr lang="en-US" smtClean="0"/>
              <a:t>56</a:t>
            </a:fld>
            <a:endParaRPr lang="en-US"/>
          </a:p>
        </p:txBody>
      </p:sp>
    </p:spTree>
    <p:extLst>
      <p:ext uri="{BB962C8B-B14F-4D97-AF65-F5344CB8AC3E}">
        <p14:creationId xmlns:p14="http://schemas.microsoft.com/office/powerpoint/2010/main" val="94830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you </a:t>
            </a:r>
            <a:r>
              <a:rPr lang="en-CA" b="1" dirty="0"/>
              <a:t>Save</a:t>
            </a:r>
            <a:r>
              <a:rPr lang="en-CA" b="0" dirty="0"/>
              <a:t> your changes, you can test the bot by using the </a:t>
            </a:r>
            <a:r>
              <a:rPr lang="en-CA" b="1" dirty="0"/>
              <a:t>Chat window</a:t>
            </a:r>
            <a:r>
              <a:rPr lang="en-CA" b="0" dirty="0"/>
              <a:t>.</a:t>
            </a:r>
          </a:p>
          <a:p>
            <a:endParaRPr lang="en-CA" dirty="0"/>
          </a:p>
          <a:p>
            <a:r>
              <a:rPr lang="en-CA" dirty="0"/>
              <a:t>Notice how as the chat is going on, it shows you the path it took in the </a:t>
            </a:r>
            <a:r>
              <a:rPr lang="en-CA" b="1" dirty="0"/>
              <a:t>authoring canvas</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57</a:t>
            </a:fld>
            <a:endParaRPr lang="en-US"/>
          </a:p>
        </p:txBody>
      </p:sp>
    </p:spTree>
    <p:extLst>
      <p:ext uri="{BB962C8B-B14F-4D97-AF65-F5344CB8AC3E}">
        <p14:creationId xmlns:p14="http://schemas.microsoft.com/office/powerpoint/2010/main" val="30984746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also use </a:t>
            </a:r>
            <a:r>
              <a:rPr lang="en-CA" b="1" dirty="0"/>
              <a:t>Entities</a:t>
            </a:r>
            <a:r>
              <a:rPr lang="en-CA" b="0" dirty="0"/>
              <a:t> are a valid type of input. </a:t>
            </a:r>
          </a:p>
          <a:p>
            <a:endParaRPr lang="en-CA" b="0" dirty="0"/>
          </a:p>
          <a:p>
            <a:r>
              <a:rPr lang="en-CA" b="1" dirty="0"/>
              <a:t>Entities </a:t>
            </a:r>
            <a:r>
              <a:rPr lang="en-CA" b="0" dirty="0"/>
              <a:t>are pre-defined entries that Microsoft has already trained the bot to recognize, or custom entries you’ve created that you want to re-use throughout the bot.</a:t>
            </a:r>
            <a:endParaRPr lang="en-CA" b="1" dirty="0"/>
          </a:p>
        </p:txBody>
      </p:sp>
      <p:sp>
        <p:nvSpPr>
          <p:cNvPr id="4" name="Slide Number Placeholder 3"/>
          <p:cNvSpPr>
            <a:spLocks noGrp="1"/>
          </p:cNvSpPr>
          <p:nvPr>
            <p:ph type="sldNum" sz="quarter" idx="5"/>
          </p:nvPr>
        </p:nvSpPr>
        <p:spPr/>
        <p:txBody>
          <a:bodyPr/>
          <a:lstStyle/>
          <a:p>
            <a:fld id="{F2F038A7-6744-4992-B939-454D2EA5470D}" type="slidenum">
              <a:rPr lang="en-US" smtClean="0"/>
              <a:t>58</a:t>
            </a:fld>
            <a:endParaRPr lang="en-US"/>
          </a:p>
        </p:txBody>
      </p:sp>
    </p:spTree>
    <p:extLst>
      <p:ext uri="{BB962C8B-B14F-4D97-AF65-F5344CB8AC3E}">
        <p14:creationId xmlns:p14="http://schemas.microsoft.com/office/powerpoint/2010/main" val="1713700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the </a:t>
            </a:r>
            <a:r>
              <a:rPr lang="en-CA" b="1" dirty="0"/>
              <a:t>Age </a:t>
            </a:r>
            <a:r>
              <a:rPr lang="en-CA" b="0" dirty="0"/>
              <a:t>entity is a prebuilt entity that knows how to extract someone’s/something’s age from text.</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59</a:t>
            </a:fld>
            <a:endParaRPr lang="en-US"/>
          </a:p>
        </p:txBody>
      </p:sp>
    </p:spTree>
    <p:extLst>
      <p:ext uri="{BB962C8B-B14F-4D97-AF65-F5344CB8AC3E}">
        <p14:creationId xmlns:p14="http://schemas.microsoft.com/office/powerpoint/2010/main" val="2691484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example is the </a:t>
            </a:r>
            <a:r>
              <a:rPr lang="en-CA" b="1" dirty="0"/>
              <a:t>Boolean</a:t>
            </a:r>
            <a:r>
              <a:rPr lang="en-CA" b="0" dirty="0"/>
              <a:t> entity, which recognizes </a:t>
            </a:r>
            <a:r>
              <a:rPr lang="en-CA" b="1" dirty="0"/>
              <a:t>Yes </a:t>
            </a:r>
            <a:r>
              <a:rPr lang="en-CA" b="0" dirty="0"/>
              <a:t>or </a:t>
            </a:r>
            <a:r>
              <a:rPr lang="en-CA" b="1" dirty="0"/>
              <a:t>No </a:t>
            </a:r>
            <a:r>
              <a:rPr lang="en-CA" b="0" dirty="0"/>
              <a:t>values.</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60</a:t>
            </a:fld>
            <a:endParaRPr lang="en-US"/>
          </a:p>
        </p:txBody>
      </p:sp>
    </p:spTree>
    <p:extLst>
      <p:ext uri="{BB962C8B-B14F-4D97-AF65-F5344CB8AC3E}">
        <p14:creationId xmlns:p14="http://schemas.microsoft.com/office/powerpoint/2010/main" val="1659566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also build your own entities as a list of possible values.</a:t>
            </a:r>
          </a:p>
          <a:p>
            <a:endParaRPr lang="en-CA" dirty="0"/>
          </a:p>
          <a:p>
            <a:r>
              <a:rPr lang="en-CA" dirty="0"/>
              <a:t>You can also use </a:t>
            </a:r>
            <a:r>
              <a:rPr lang="en-CA" b="1" dirty="0"/>
              <a:t>Smart Matching </a:t>
            </a:r>
            <a:r>
              <a:rPr lang="en-CA" b="0" dirty="0"/>
              <a:t>to allow the bot to find a matching entry even if it is misspelled.</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61</a:t>
            </a:fld>
            <a:endParaRPr lang="en-US"/>
          </a:p>
        </p:txBody>
      </p:sp>
    </p:spTree>
    <p:extLst>
      <p:ext uri="{BB962C8B-B14F-4D97-AF65-F5344CB8AC3E}">
        <p14:creationId xmlns:p14="http://schemas.microsoft.com/office/powerpoint/2010/main" val="15682711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Back in the authoring canvas, you can use the response to a question as a </a:t>
            </a:r>
            <a:r>
              <a:rPr lang="en-CA" b="1" dirty="0"/>
              <a:t>variable</a:t>
            </a:r>
            <a:r>
              <a:rPr lang="en-CA" dirty="0"/>
              <a:t>.</a:t>
            </a:r>
          </a:p>
          <a:p>
            <a:endParaRPr lang="en-CA" dirty="0"/>
          </a:p>
          <a:p>
            <a:r>
              <a:rPr lang="en-CA" dirty="0"/>
              <a:t>Then you can re-use the value of that response in your chat, either to make decisions or to output the choice back to the user.</a:t>
            </a:r>
          </a:p>
          <a:p>
            <a:endParaRPr lang="en-CA" dirty="0"/>
          </a:p>
          <a:p>
            <a:r>
              <a:rPr lang="en-CA" dirty="0"/>
              <a:t>You define the variable name under the </a:t>
            </a:r>
            <a:r>
              <a:rPr lang="en-CA" b="1" dirty="0"/>
              <a:t>Save response as </a:t>
            </a:r>
            <a:r>
              <a:rPr lang="en-CA" b="0" dirty="0"/>
              <a:t>field in the question action.</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62</a:t>
            </a:fld>
            <a:endParaRPr lang="en-US"/>
          </a:p>
        </p:txBody>
      </p:sp>
    </p:spTree>
    <p:extLst>
      <p:ext uri="{BB962C8B-B14F-4D97-AF65-F5344CB8AC3E}">
        <p14:creationId xmlns:p14="http://schemas.microsoft.com/office/powerpoint/2010/main" val="4279559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Any consultant could write a short text message to our mobile “bot” and they would get a reply containing the information they wanted.</a:t>
            </a:r>
          </a:p>
          <a:p>
            <a:endParaRPr lang="en-CA" dirty="0"/>
          </a:p>
          <a:p>
            <a:r>
              <a:rPr lang="en-CA" dirty="0"/>
              <a:t>We could verify that the person asking for information was an employee because we had everyone’s cell phone number in our employee directory.</a:t>
            </a:r>
          </a:p>
          <a:p>
            <a:endParaRPr lang="en-CA" dirty="0"/>
          </a:p>
          <a:p>
            <a:r>
              <a:rPr lang="en-CA" dirty="0"/>
              <a:t>We’d use the sender’s cell phone number to authenticate, but we’d also use it to keep track of who was asking what, and keep a sense of “context” for each conversation.</a:t>
            </a:r>
          </a:p>
        </p:txBody>
      </p:sp>
      <p:sp>
        <p:nvSpPr>
          <p:cNvPr id="4" name="Slide Number Placeholder 3"/>
          <p:cNvSpPr>
            <a:spLocks noGrp="1"/>
          </p:cNvSpPr>
          <p:nvPr>
            <p:ph type="sldNum" sz="quarter" idx="5"/>
          </p:nvPr>
        </p:nvSpPr>
        <p:spPr/>
        <p:txBody>
          <a:bodyPr/>
          <a:lstStyle/>
          <a:p>
            <a:fld id="{F2F038A7-6744-4992-B939-454D2EA5470D}" type="slidenum">
              <a:rPr lang="en-US" smtClean="0"/>
              <a:t>7</a:t>
            </a:fld>
            <a:endParaRPr lang="en-US"/>
          </a:p>
        </p:txBody>
      </p:sp>
    </p:spTree>
    <p:extLst>
      <p:ext uri="{BB962C8B-B14F-4D97-AF65-F5344CB8AC3E}">
        <p14:creationId xmlns:p14="http://schemas.microsoft.com/office/powerpoint/2010/main" val="37357518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you use </a:t>
            </a:r>
            <a:r>
              <a:rPr lang="en-CA" b="1" dirty="0"/>
              <a:t>Entity </a:t>
            </a:r>
            <a:r>
              <a:rPr lang="en-CA" b="0" dirty="0"/>
              <a:t>type responses, you can also pick the acceptable values you want users to pick from by selecting the </a:t>
            </a:r>
            <a:r>
              <a:rPr lang="en-CA" b="1" dirty="0"/>
              <a:t>Options for user </a:t>
            </a:r>
            <a:r>
              <a:rPr lang="en-CA" b="0" dirty="0"/>
              <a:t>and checking the choices you want to offer.</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63</a:t>
            </a:fld>
            <a:endParaRPr lang="en-US"/>
          </a:p>
        </p:txBody>
      </p:sp>
    </p:spTree>
    <p:extLst>
      <p:ext uri="{BB962C8B-B14F-4D97-AF65-F5344CB8AC3E}">
        <p14:creationId xmlns:p14="http://schemas.microsoft.com/office/powerpoint/2010/main" val="30994844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prevent the bot from being too repetitive </a:t>
            </a:r>
            <a:r>
              <a:rPr lang="en-CA" dirty="0" err="1"/>
              <a:t>repetitive</a:t>
            </a:r>
            <a:r>
              <a:rPr lang="en-CA" dirty="0"/>
              <a:t> you can opt to </a:t>
            </a:r>
            <a:r>
              <a:rPr lang="en-CA" b="1" dirty="0"/>
              <a:t>Skip question </a:t>
            </a:r>
            <a:r>
              <a:rPr lang="en-CA" b="0" dirty="0"/>
              <a:t>when the user has already answered the question.</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64</a:t>
            </a:fld>
            <a:endParaRPr lang="en-US"/>
          </a:p>
        </p:txBody>
      </p:sp>
    </p:spTree>
    <p:extLst>
      <p:ext uri="{BB962C8B-B14F-4D97-AF65-F5344CB8AC3E}">
        <p14:creationId xmlns:p14="http://schemas.microsoft.com/office/powerpoint/2010/main" val="18935498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prevent the bot from being too repetitive </a:t>
            </a:r>
            <a:r>
              <a:rPr lang="en-CA" dirty="0" err="1"/>
              <a:t>repetitive</a:t>
            </a:r>
            <a:r>
              <a:rPr lang="en-CA" dirty="0"/>
              <a:t> you can opt to </a:t>
            </a:r>
            <a:r>
              <a:rPr lang="en-CA" b="1" dirty="0"/>
              <a:t>Skip question </a:t>
            </a:r>
            <a:r>
              <a:rPr lang="en-CA" b="0" dirty="0"/>
              <a:t>when the user has already answered the question.</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65</a:t>
            </a:fld>
            <a:endParaRPr lang="en-US"/>
          </a:p>
        </p:txBody>
      </p:sp>
    </p:spTree>
    <p:extLst>
      <p:ext uri="{BB962C8B-B14F-4D97-AF65-F5344CB8AC3E}">
        <p14:creationId xmlns:p14="http://schemas.microsoft.com/office/powerpoint/2010/main" val="15746599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here we say </a:t>
            </a:r>
            <a:r>
              <a:rPr lang="en-CA" b="1" dirty="0"/>
              <a:t>Skip question </a:t>
            </a:r>
            <a:r>
              <a:rPr lang="en-CA" b="0" dirty="0"/>
              <a:t>if the user has already told us what type of user they are.</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66</a:t>
            </a:fld>
            <a:endParaRPr lang="en-US"/>
          </a:p>
        </p:txBody>
      </p:sp>
    </p:spTree>
    <p:extLst>
      <p:ext uri="{BB962C8B-B14F-4D97-AF65-F5344CB8AC3E}">
        <p14:creationId xmlns:p14="http://schemas.microsoft.com/office/powerpoint/2010/main" val="14767598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Notice how when I typed </a:t>
            </a:r>
            <a:r>
              <a:rPr lang="en-CA" b="1" dirty="0"/>
              <a:t>I am a home user</a:t>
            </a:r>
            <a:r>
              <a:rPr lang="en-CA" b="0" dirty="0"/>
              <a:t> the bot automatically skipped to the next question and didn’t prompt what type of user I am.</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67</a:t>
            </a:fld>
            <a:endParaRPr lang="en-US"/>
          </a:p>
        </p:txBody>
      </p:sp>
    </p:spTree>
    <p:extLst>
      <p:ext uri="{BB962C8B-B14F-4D97-AF65-F5344CB8AC3E}">
        <p14:creationId xmlns:p14="http://schemas.microsoft.com/office/powerpoint/2010/main" val="6192251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type of action is </a:t>
            </a:r>
            <a:r>
              <a:rPr lang="en-CA" b="1" dirty="0"/>
              <a:t>Call an action</a:t>
            </a:r>
            <a:r>
              <a:rPr lang="en-CA" b="0" dirty="0"/>
              <a:t>, which will allow you to call your own </a:t>
            </a:r>
            <a:r>
              <a:rPr lang="en-CA" b="1" dirty="0"/>
              <a:t>Power Automate </a:t>
            </a:r>
            <a:r>
              <a:rPr lang="en-CA" b="0" dirty="0"/>
              <a:t>flow or </a:t>
            </a:r>
            <a:r>
              <a:rPr lang="en-CA" b="1" dirty="0"/>
              <a:t>Authenticate</a:t>
            </a:r>
            <a:r>
              <a:rPr lang="en-CA" b="0" dirty="0"/>
              <a:t>.</a:t>
            </a:r>
          </a:p>
          <a:p>
            <a:endParaRPr lang="en-CA" b="0" dirty="0"/>
          </a:p>
          <a:p>
            <a:r>
              <a:rPr lang="en-CA" b="0" dirty="0"/>
              <a:t>Both are outside of the scope of this presentation, but I’m happy to discuss either after the presentation.</a:t>
            </a:r>
          </a:p>
          <a:p>
            <a:endParaRPr lang="en-CA" b="0" dirty="0"/>
          </a:p>
          <a:p>
            <a:endParaRPr lang="en-CA" b="0" dirty="0"/>
          </a:p>
        </p:txBody>
      </p:sp>
      <p:sp>
        <p:nvSpPr>
          <p:cNvPr id="4" name="Slide Number Placeholder 3"/>
          <p:cNvSpPr>
            <a:spLocks noGrp="1"/>
          </p:cNvSpPr>
          <p:nvPr>
            <p:ph type="sldNum" sz="quarter" idx="5"/>
          </p:nvPr>
        </p:nvSpPr>
        <p:spPr/>
        <p:txBody>
          <a:bodyPr/>
          <a:lstStyle/>
          <a:p>
            <a:fld id="{F2F038A7-6744-4992-B939-454D2EA5470D}" type="slidenum">
              <a:rPr lang="en-US" smtClean="0"/>
              <a:t>68</a:t>
            </a:fld>
            <a:endParaRPr lang="en-US"/>
          </a:p>
        </p:txBody>
      </p:sp>
    </p:spTree>
    <p:extLst>
      <p:ext uri="{BB962C8B-B14F-4D97-AF65-F5344CB8AC3E}">
        <p14:creationId xmlns:p14="http://schemas.microsoft.com/office/powerpoint/2010/main" val="30599768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you should know is that calling a Power Automate flow allows you to pass parameters from </a:t>
            </a:r>
            <a:r>
              <a:rPr lang="en-CA" b="1" dirty="0"/>
              <a:t>Power Virtual Agent </a:t>
            </a:r>
            <a:r>
              <a:rPr lang="en-CA" b="0" dirty="0"/>
              <a:t>as </a:t>
            </a:r>
            <a:r>
              <a:rPr lang="en-CA" b="1" dirty="0"/>
              <a:t>Inputs</a:t>
            </a:r>
            <a:r>
              <a:rPr lang="en-CA" b="0" dirty="0"/>
              <a:t>.</a:t>
            </a:r>
          </a:p>
          <a:p>
            <a:endParaRPr lang="en-CA" b="0" dirty="0"/>
          </a:p>
          <a:p>
            <a:r>
              <a:rPr lang="en-CA" b="0" dirty="0"/>
              <a:t>You can then call any Power Automate action within your flow. For example, you could call your own APIs, read a database, or do any custom logic you want</a:t>
            </a:r>
          </a:p>
          <a:p>
            <a:endParaRPr lang="en-CA" b="0" dirty="0"/>
          </a:p>
          <a:p>
            <a:r>
              <a:rPr lang="en-CA" b="0" dirty="0"/>
              <a:t>You can also return </a:t>
            </a:r>
            <a:r>
              <a:rPr lang="en-CA" b="1" dirty="0" err="1"/>
              <a:t>Return</a:t>
            </a:r>
            <a:r>
              <a:rPr lang="en-CA" b="1" dirty="0"/>
              <a:t> values</a:t>
            </a:r>
            <a:r>
              <a:rPr lang="en-CA" b="0" dirty="0"/>
              <a:t> to your Power Virtual Agent.</a:t>
            </a:r>
          </a:p>
          <a:p>
            <a:endParaRPr lang="en-CA" b="0" dirty="0"/>
          </a:p>
          <a:p>
            <a:r>
              <a:rPr lang="en-CA" b="0" dirty="0"/>
              <a:t>For example, you could call your shipping company’s </a:t>
            </a:r>
            <a:r>
              <a:rPr lang="en-CA" b="1" dirty="0"/>
              <a:t>API </a:t>
            </a:r>
            <a:r>
              <a:rPr lang="en-CA" b="0" dirty="0"/>
              <a:t>to calculate shipping costs by using the person’s shipping address (</a:t>
            </a:r>
            <a:r>
              <a:rPr lang="en-CA" b="1" dirty="0"/>
              <a:t>Inputs</a:t>
            </a:r>
            <a:r>
              <a:rPr lang="en-CA" b="0" dirty="0"/>
              <a:t>) and return the expected costs to Power Virtual Agents (</a:t>
            </a:r>
            <a:r>
              <a:rPr lang="en-CA" b="1" dirty="0"/>
              <a:t>Return values</a:t>
            </a:r>
            <a:r>
              <a:rPr lang="en-CA" b="0" dirty="0"/>
              <a:t>)</a:t>
            </a:r>
          </a:p>
        </p:txBody>
      </p:sp>
      <p:sp>
        <p:nvSpPr>
          <p:cNvPr id="4" name="Slide Number Placeholder 3"/>
          <p:cNvSpPr>
            <a:spLocks noGrp="1"/>
          </p:cNvSpPr>
          <p:nvPr>
            <p:ph type="sldNum" sz="quarter" idx="5"/>
          </p:nvPr>
        </p:nvSpPr>
        <p:spPr/>
        <p:txBody>
          <a:bodyPr/>
          <a:lstStyle/>
          <a:p>
            <a:fld id="{F2F038A7-6744-4992-B939-454D2EA5470D}" type="slidenum">
              <a:rPr lang="en-US" smtClean="0"/>
              <a:t>69</a:t>
            </a:fld>
            <a:endParaRPr lang="en-US"/>
          </a:p>
        </p:txBody>
      </p:sp>
    </p:spTree>
    <p:extLst>
      <p:ext uri="{BB962C8B-B14F-4D97-AF65-F5344CB8AC3E}">
        <p14:creationId xmlns:p14="http://schemas.microsoft.com/office/powerpoint/2010/main" val="38246434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can also use any OAuth2 identity provider to authenticate the user by using the </a:t>
            </a:r>
            <a:r>
              <a:rPr lang="en-CA" b="1" dirty="0"/>
              <a:t>Authenticate </a:t>
            </a:r>
            <a:r>
              <a:rPr lang="en-CA" b="0" dirty="0"/>
              <a:t>action.</a:t>
            </a:r>
          </a:p>
          <a:p>
            <a:endParaRPr lang="en-CA" b="0" dirty="0"/>
          </a:p>
          <a:p>
            <a:r>
              <a:rPr lang="en-CA" b="0" dirty="0"/>
              <a:t>There are TONS of </a:t>
            </a:r>
            <a:r>
              <a:rPr lang="en-CA" b="0" dirty="0" err="1"/>
              <a:t>oauth</a:t>
            </a:r>
            <a:r>
              <a:rPr lang="en-CA" b="0" dirty="0"/>
              <a:t> providers out there, check out; </a:t>
            </a:r>
            <a:r>
              <a:rPr lang="en-CA" dirty="0">
                <a:hlinkClick r:id="rId3"/>
              </a:rPr>
              <a:t>https://en.wikipedia.org/wiki/List_of_OAuth_providers</a:t>
            </a:r>
            <a:endParaRPr lang="en-CA" dirty="0"/>
          </a:p>
          <a:p>
            <a:endParaRPr lang="en-CA" dirty="0"/>
          </a:p>
          <a:p>
            <a:r>
              <a:rPr lang="en-CA" dirty="0"/>
              <a:t>The list includes Facebook, Twitter, Google, etc.</a:t>
            </a:r>
          </a:p>
          <a:p>
            <a:endParaRPr lang="en-CA" dirty="0"/>
          </a:p>
          <a:p>
            <a:r>
              <a:rPr lang="en-CA" dirty="0"/>
              <a:t>To find out how to set up authentication, see:</a:t>
            </a:r>
          </a:p>
          <a:p>
            <a:r>
              <a:rPr lang="en-CA" dirty="0">
                <a:hlinkClick r:id="rId4"/>
              </a:rPr>
              <a:t>https://docs.microsoft.com/en-us/power-virtual-agents/configuration-end-user-authentication</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70</a:t>
            </a:fld>
            <a:endParaRPr lang="en-US"/>
          </a:p>
        </p:txBody>
      </p:sp>
    </p:spTree>
    <p:extLst>
      <p:ext uri="{BB962C8B-B14F-4D97-AF65-F5344CB8AC3E}">
        <p14:creationId xmlns:p14="http://schemas.microsoft.com/office/powerpoint/2010/main" val="5740402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of repeating the same questions over an over again, you can chain topics together by using </a:t>
            </a:r>
            <a:r>
              <a:rPr lang="en-CA" b="1" dirty="0"/>
              <a:t>Go to another topic</a:t>
            </a:r>
            <a:r>
              <a:rPr lang="en-CA" b="0" dirty="0"/>
              <a:t>.</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71</a:t>
            </a:fld>
            <a:endParaRPr lang="en-US"/>
          </a:p>
        </p:txBody>
      </p:sp>
    </p:spTree>
    <p:extLst>
      <p:ext uri="{BB962C8B-B14F-4D97-AF65-F5344CB8AC3E}">
        <p14:creationId xmlns:p14="http://schemas.microsoft.com/office/powerpoint/2010/main" val="4261656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at any point you can end the conversation by transferring to an agent or asking for a survey.</a:t>
            </a:r>
          </a:p>
        </p:txBody>
      </p:sp>
      <p:sp>
        <p:nvSpPr>
          <p:cNvPr id="4" name="Slide Number Placeholder 3"/>
          <p:cNvSpPr>
            <a:spLocks noGrp="1"/>
          </p:cNvSpPr>
          <p:nvPr>
            <p:ph type="sldNum" sz="quarter" idx="5"/>
          </p:nvPr>
        </p:nvSpPr>
        <p:spPr/>
        <p:txBody>
          <a:bodyPr/>
          <a:lstStyle/>
          <a:p>
            <a:fld id="{F2F038A7-6744-4992-B939-454D2EA5470D}" type="slidenum">
              <a:rPr lang="en-US" smtClean="0"/>
              <a:t>72</a:t>
            </a:fld>
            <a:endParaRPr lang="en-US"/>
          </a:p>
        </p:txBody>
      </p:sp>
    </p:spTree>
    <p:extLst>
      <p:ext uri="{BB962C8B-B14F-4D97-AF65-F5344CB8AC3E}">
        <p14:creationId xmlns:p14="http://schemas.microsoft.com/office/powerpoint/2010/main" val="639442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is hidden because it contains a special font. Next slide is an image of the text.</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8</a:t>
            </a:fld>
            <a:endParaRPr lang="en-US"/>
          </a:p>
        </p:txBody>
      </p:sp>
    </p:spTree>
    <p:extLst>
      <p:ext uri="{BB962C8B-B14F-4D97-AF65-F5344CB8AC3E}">
        <p14:creationId xmlns:p14="http://schemas.microsoft.com/office/powerpoint/2010/main" val="15451887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Transferring to an agent requires </a:t>
            </a:r>
            <a:r>
              <a:rPr lang="en-CA" b="1" dirty="0"/>
              <a:t>Dynamics 365 Omnichannel for Customer Service</a:t>
            </a:r>
            <a:endParaRPr lang="en-CA" b="0" dirty="0"/>
          </a:p>
          <a:p>
            <a:endParaRPr lang="en-CA" b="0" dirty="0"/>
          </a:p>
          <a:p>
            <a:r>
              <a:rPr lang="en-CA" b="0" dirty="0"/>
              <a:t>You can find out more at https://go.microsoft.com/fwlink/?linkid=2099038 </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73</a:t>
            </a:fld>
            <a:endParaRPr lang="en-US"/>
          </a:p>
        </p:txBody>
      </p:sp>
    </p:spTree>
    <p:extLst>
      <p:ext uri="{BB962C8B-B14F-4D97-AF65-F5344CB8AC3E}">
        <p14:creationId xmlns:p14="http://schemas.microsoft.com/office/powerpoint/2010/main" val="37875077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you transfer to an agent, you can build a context to explain to the agent what has happened. This prevents the agent from asking the same questions the user has already answered.</a:t>
            </a:r>
          </a:p>
        </p:txBody>
      </p:sp>
      <p:sp>
        <p:nvSpPr>
          <p:cNvPr id="4" name="Slide Number Placeholder 3"/>
          <p:cNvSpPr>
            <a:spLocks noGrp="1"/>
          </p:cNvSpPr>
          <p:nvPr>
            <p:ph type="sldNum" sz="quarter" idx="5"/>
          </p:nvPr>
        </p:nvSpPr>
        <p:spPr/>
        <p:txBody>
          <a:bodyPr/>
          <a:lstStyle/>
          <a:p>
            <a:fld id="{F2F038A7-6744-4992-B939-454D2EA5470D}" type="slidenum">
              <a:rPr lang="en-US" smtClean="0"/>
              <a:t>74</a:t>
            </a:fld>
            <a:endParaRPr lang="en-US"/>
          </a:p>
        </p:txBody>
      </p:sp>
    </p:spTree>
    <p:extLst>
      <p:ext uri="{BB962C8B-B14F-4D97-AF65-F5344CB8AC3E}">
        <p14:creationId xmlns:p14="http://schemas.microsoft.com/office/powerpoint/2010/main" val="20536258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you are done with building your bot, you can publish it to one of the many channels available out there.</a:t>
            </a:r>
          </a:p>
          <a:p>
            <a:endParaRPr lang="en-CA" dirty="0"/>
          </a:p>
          <a:p>
            <a:r>
              <a:rPr lang="en-CA" dirty="0"/>
              <a:t>You can embed it in a web site, an app, or use it within an application like </a:t>
            </a:r>
            <a:r>
              <a:rPr lang="en-CA" b="1" dirty="0"/>
              <a:t>Facebook</a:t>
            </a:r>
            <a:r>
              <a:rPr lang="en-CA" b="0" dirty="0"/>
              <a:t>, </a:t>
            </a:r>
            <a:r>
              <a:rPr lang="en-CA" b="1" dirty="0"/>
              <a:t>Teams</a:t>
            </a:r>
            <a:r>
              <a:rPr lang="en-CA" b="0" dirty="0"/>
              <a:t>, </a:t>
            </a:r>
            <a:r>
              <a:rPr lang="en-CA" b="1" dirty="0"/>
              <a:t>Slack</a:t>
            </a:r>
            <a:r>
              <a:rPr lang="en-CA" b="0" dirty="0"/>
              <a:t>, etc.</a:t>
            </a:r>
          </a:p>
          <a:p>
            <a:endParaRPr lang="en-CA" b="0" dirty="0"/>
          </a:p>
          <a:p>
            <a:r>
              <a:rPr lang="en-CA" b="0" dirty="0"/>
              <a:t>Check out </a:t>
            </a:r>
            <a:r>
              <a:rPr lang="en-CA" dirty="0">
                <a:hlinkClick r:id="rId3"/>
              </a:rPr>
              <a:t>https://docs.microsoft.com/en-us/power-virtual-agents/publication-fundamentals-publish-channels#configure-channels</a:t>
            </a:r>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75</a:t>
            </a:fld>
            <a:endParaRPr lang="en-US"/>
          </a:p>
        </p:txBody>
      </p:sp>
    </p:spTree>
    <p:extLst>
      <p:ext uri="{BB962C8B-B14F-4D97-AF65-F5344CB8AC3E}">
        <p14:creationId xmlns:p14="http://schemas.microsoft.com/office/powerpoint/2010/main" val="33199027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Once your bot is published, you can use analytics to better understand how your bot is doing. It also helps you understand how you can improve customer satisfaction.</a:t>
            </a:r>
          </a:p>
        </p:txBody>
      </p:sp>
      <p:sp>
        <p:nvSpPr>
          <p:cNvPr id="4" name="Slide Number Placeholder 3"/>
          <p:cNvSpPr>
            <a:spLocks noGrp="1"/>
          </p:cNvSpPr>
          <p:nvPr>
            <p:ph type="sldNum" sz="quarter" idx="5"/>
          </p:nvPr>
        </p:nvSpPr>
        <p:spPr/>
        <p:txBody>
          <a:bodyPr/>
          <a:lstStyle/>
          <a:p>
            <a:fld id="{F2F038A7-6744-4992-B939-454D2EA5470D}" type="slidenum">
              <a:rPr lang="en-US" smtClean="0"/>
              <a:t>76</a:t>
            </a:fld>
            <a:endParaRPr lang="en-US"/>
          </a:p>
        </p:txBody>
      </p:sp>
    </p:spTree>
    <p:extLst>
      <p:ext uri="{BB962C8B-B14F-4D97-AF65-F5344CB8AC3E}">
        <p14:creationId xmlns:p14="http://schemas.microsoft.com/office/powerpoint/2010/main" val="4517008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https://go.microsoft.com/fwlink/?LinkId=2085130&amp;clcid=0x409</a:t>
            </a:r>
          </a:p>
          <a:p>
            <a:endParaRPr lang="en-CA" dirty="0"/>
          </a:p>
        </p:txBody>
      </p:sp>
      <p:sp>
        <p:nvSpPr>
          <p:cNvPr id="4" name="Slide Number Placeholder 3"/>
          <p:cNvSpPr>
            <a:spLocks noGrp="1"/>
          </p:cNvSpPr>
          <p:nvPr>
            <p:ph type="sldNum" sz="quarter" idx="5"/>
          </p:nvPr>
        </p:nvSpPr>
        <p:spPr/>
        <p:txBody>
          <a:bodyPr/>
          <a:lstStyle/>
          <a:p>
            <a:fld id="{5E2BA54D-6459-400D-8D21-C6311CBE9EB5}" type="slidenum">
              <a:rPr lang="en-CA" smtClean="0"/>
              <a:t>77</a:t>
            </a:fld>
            <a:endParaRPr lang="en-CA"/>
          </a:p>
        </p:txBody>
      </p:sp>
    </p:spTree>
    <p:extLst>
      <p:ext uri="{BB962C8B-B14F-4D97-AF65-F5344CB8AC3E}">
        <p14:creationId xmlns:p14="http://schemas.microsoft.com/office/powerpoint/2010/main" val="4718776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2"/>
            <a:ext cx="5608320" cy="3660458"/>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8829967"/>
            <a:ext cx="3037840" cy="466433"/>
          </a:xfrm>
          <a:prstGeom prst="rect">
            <a:avLst/>
          </a:prstGeom>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970938" y="0"/>
            <a:ext cx="3037840" cy="466434"/>
          </a:xfrm>
          <a:prstGeom prst="rect">
            <a:avLst/>
          </a:prstGeom>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l" defTabSz="931774" rtl="0" eaLnBrk="1" fontAlgn="auto" latinLnBrk="0" hangingPunct="1">
                <a:lnSpc>
                  <a:spcPct val="100000"/>
                </a:lnSpc>
                <a:spcBef>
                  <a:spcPts val="0"/>
                </a:spcBef>
                <a:spcAft>
                  <a:spcPts val="0"/>
                </a:spcAft>
                <a:buClrTx/>
                <a:buSzTx/>
                <a:buFontTx/>
                <a:buNone/>
                <a:tabLst/>
                <a:defRPr/>
              </a:pPr>
              <a:t>2/16/2020 5:20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632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example, you could ask </a:t>
            </a:r>
          </a:p>
          <a:p>
            <a:r>
              <a:rPr lang="en-CA" dirty="0"/>
              <a:t>WHO then the name of a person, or the partial name</a:t>
            </a:r>
          </a:p>
        </p:txBody>
      </p:sp>
      <p:sp>
        <p:nvSpPr>
          <p:cNvPr id="4" name="Slide Number Placeholder 3"/>
          <p:cNvSpPr>
            <a:spLocks noGrp="1"/>
          </p:cNvSpPr>
          <p:nvPr>
            <p:ph type="sldNum" sz="quarter" idx="5"/>
          </p:nvPr>
        </p:nvSpPr>
        <p:spPr/>
        <p:txBody>
          <a:bodyPr/>
          <a:lstStyle/>
          <a:p>
            <a:fld id="{F2F038A7-6744-4992-B939-454D2EA5470D}" type="slidenum">
              <a:rPr lang="en-US" smtClean="0"/>
              <a:t>9</a:t>
            </a:fld>
            <a:endParaRPr lang="en-US"/>
          </a:p>
        </p:txBody>
      </p:sp>
    </p:spTree>
    <p:extLst>
      <p:ext uri="{BB962C8B-B14F-4D97-AF65-F5344CB8AC3E}">
        <p14:creationId xmlns:p14="http://schemas.microsoft.com/office/powerpoint/2010/main" val="567142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This slide is hidden because it contains a special font. Next slide is an image of the text.</a:t>
            </a:r>
          </a:p>
          <a:p>
            <a:endParaRPr lang="en-CA" dirty="0"/>
          </a:p>
        </p:txBody>
      </p:sp>
      <p:sp>
        <p:nvSpPr>
          <p:cNvPr id="4" name="Slide Number Placeholder 3"/>
          <p:cNvSpPr>
            <a:spLocks noGrp="1"/>
          </p:cNvSpPr>
          <p:nvPr>
            <p:ph type="sldNum" sz="quarter" idx="5"/>
          </p:nvPr>
        </p:nvSpPr>
        <p:spPr/>
        <p:txBody>
          <a:bodyPr/>
          <a:lstStyle/>
          <a:p>
            <a:fld id="{F2F038A7-6744-4992-B939-454D2EA5470D}" type="slidenum">
              <a:rPr lang="en-US" smtClean="0"/>
              <a:t>10</a:t>
            </a:fld>
            <a:endParaRPr lang="en-US"/>
          </a:p>
        </p:txBody>
      </p:sp>
    </p:spTree>
    <p:extLst>
      <p:ext uri="{BB962C8B-B14F-4D97-AF65-F5344CB8AC3E}">
        <p14:creationId xmlns:p14="http://schemas.microsoft.com/office/powerpoint/2010/main" val="13887775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id="{49CE73A1-CB84-4214-9644-4CC4810F21A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3" name="Picture 22">
            <a:extLst>
              <a:ext uri="{FF2B5EF4-FFF2-40B4-BE49-F238E27FC236}">
                <a16:creationId xmlns:a16="http://schemas.microsoft.com/office/drawing/2014/main" id="{4E4494E8-A4CB-4DFA-B726-D555D5A4C57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6" name="Picture 5">
            <a:extLst>
              <a:ext uri="{FF2B5EF4-FFF2-40B4-BE49-F238E27FC236}">
                <a16:creationId xmlns:a16="http://schemas.microsoft.com/office/drawing/2014/main" id="{A89C0411-68F8-4F23-BC93-1E6359A9D4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04364" y="6031165"/>
            <a:ext cx="40044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8" name="Picture 7">
            <a:extLst>
              <a:ext uri="{FF2B5EF4-FFF2-40B4-BE49-F238E27FC236}">
                <a16:creationId xmlns:a16="http://schemas.microsoft.com/office/drawing/2014/main" id="{ECD5CEC6-1B23-4E59-AC43-39BED0A6E8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5850609"/>
            <a:ext cx="794605" cy="826887"/>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id="{D97D3723-192A-45FD-92A6-BD8823205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pic>
        <p:nvPicPr>
          <p:cNvPr id="8" name="Picture 7">
            <a:extLst>
              <a:ext uri="{FF2B5EF4-FFF2-40B4-BE49-F238E27FC236}">
                <a16:creationId xmlns:a16="http://schemas.microsoft.com/office/drawing/2014/main" id="{74CCAE16-32AF-43AB-9D83-180321812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6E99F7E7-200B-4FE6-B177-A59590904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5" name="Picture 4">
            <a:extLst>
              <a:ext uri="{FF2B5EF4-FFF2-40B4-BE49-F238E27FC236}">
                <a16:creationId xmlns:a16="http://schemas.microsoft.com/office/drawing/2014/main" id="{B3A311F9-8807-4BBA-ABD4-C56914F38D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pic>
        <p:nvPicPr>
          <p:cNvPr id="6" name="Picture 5">
            <a:extLst>
              <a:ext uri="{FF2B5EF4-FFF2-40B4-BE49-F238E27FC236}">
                <a16:creationId xmlns:a16="http://schemas.microsoft.com/office/drawing/2014/main" id="{2252F5AF-BB47-4EF2-A5D9-E6531350F9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FFDCB3BA-C1CF-4228-9771-2E3D34BFE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1989861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Session code</a:t>
            </a:r>
          </a:p>
        </p:txBody>
      </p:sp>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8771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856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25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6930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6409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id="{6E3B8B4D-AF82-4148-89AE-74900FF97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sp>
        <p:nvSpPr>
          <p:cNvPr id="13" name="Rectangle 12">
            <a:extLst>
              <a:ext uri="{FF2B5EF4-FFF2-40B4-BE49-F238E27FC236}">
                <a16:creationId xmlns:a16="http://schemas.microsoft.com/office/drawing/2014/main" id="{DF6ED04B-7F4C-4F07-A517-AFDEDDC76C07}"/>
              </a:ext>
            </a:extLst>
          </p:cNvPr>
          <p:cNvSpPr/>
          <p:nvPr userDrawn="1"/>
        </p:nvSpPr>
        <p:spPr>
          <a:xfrm>
            <a:off x="-11176" y="0"/>
            <a:ext cx="12192000"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6176F502-1970-456C-A23C-B13371545FE6}"/>
              </a:ext>
            </a:extLst>
          </p:cNvPr>
          <p:cNvSpPr txBox="1"/>
          <p:nvPr userDrawn="1"/>
        </p:nvSpPr>
        <p:spPr>
          <a:xfrm>
            <a:off x="7556269" y="6031167"/>
            <a:ext cx="3641389" cy="369332"/>
          </a:xfrm>
          <a:prstGeom prst="rect">
            <a:avLst/>
          </a:prstGeom>
          <a:noFill/>
        </p:spPr>
        <p:txBody>
          <a:bodyPr wrap="square" rtlCol="0">
            <a:spAutoFit/>
          </a:bodyPr>
          <a:lstStyle/>
          <a:p>
            <a:pPr algn="r"/>
            <a:r>
              <a:rPr lang="en-US" sz="1800" b="1" dirty="0">
                <a:solidFill>
                  <a:schemeClr val="tx1"/>
                </a:solidFill>
                <a:latin typeface="Segoe UI Semibold" panose="020B0702040204020203" pitchFamily="34" charset="0"/>
                <a:cs typeface="Segoe UI Semibold" panose="020B0702040204020203" pitchFamily="34" charset="0"/>
              </a:rPr>
              <a:t>#GlobalPowerPlatformBootcamp</a:t>
            </a:r>
          </a:p>
        </p:txBody>
      </p:sp>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n-US" dirty="0"/>
              <a:t>Presentation Title</a:t>
            </a:r>
          </a:p>
        </p:txBody>
      </p:sp>
      <p:pic>
        <p:nvPicPr>
          <p:cNvPr id="11" name="Picture 10">
            <a:extLst>
              <a:ext uri="{FF2B5EF4-FFF2-40B4-BE49-F238E27FC236}">
                <a16:creationId xmlns:a16="http://schemas.microsoft.com/office/drawing/2014/main" id="{96FB48DC-EA34-4D5E-B237-1072E8958D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1850" y="5016126"/>
            <a:ext cx="1330325" cy="1384373"/>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2353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254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010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111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0489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6"/>
          <a:stretch/>
        </p:blipFill>
        <p:spPr>
          <a:xfrm>
            <a:off x="5198877" y="438"/>
            <a:ext cx="6991565" cy="6863349"/>
          </a:xfrm>
          <a:prstGeom prst="rect">
            <a:avLst/>
          </a:prstGeom>
        </p:spPr>
      </p:pic>
    </p:spTree>
    <p:extLst>
      <p:ext uri="{BB962C8B-B14F-4D97-AF65-F5344CB8AC3E}">
        <p14:creationId xmlns:p14="http://schemas.microsoft.com/office/powerpoint/2010/main" val="3971226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99586" y="0"/>
            <a:ext cx="6993968" cy="6863348"/>
          </a:xfrm>
          <a:prstGeom prst="rect">
            <a:avLst/>
          </a:prstGeom>
        </p:spPr>
      </p:pic>
    </p:spTree>
    <p:extLst>
      <p:ext uri="{BB962C8B-B14F-4D97-AF65-F5344CB8AC3E}">
        <p14:creationId xmlns:p14="http://schemas.microsoft.com/office/powerpoint/2010/main" val="1587673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1547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27331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55135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6600" b="0" cap="none" spc="0">
                <a:ln w="0"/>
                <a:solidFill>
                  <a:schemeClr val="tx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2" y="3403600"/>
            <a:ext cx="5378795" cy="3021263"/>
          </a:xfrm>
        </p:spPr>
        <p:txBody>
          <a:bodyPr/>
          <a:lstStyle>
            <a:lvl1pPr>
              <a:defRPr/>
            </a:lvl1pPr>
            <a:lvl2pPr>
              <a:defRPr/>
            </a:lvl2pPr>
          </a:lstStyle>
          <a:p>
            <a:r>
              <a:rPr lang="en-US" dirty="0"/>
              <a:t>Introduce yourself</a:t>
            </a:r>
          </a:p>
        </p:txBody>
      </p:sp>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451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970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02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3969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45965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5228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laceholder 2"/>
          <p:cNvSpPr>
            <a:spLocks noGrp="1"/>
          </p:cNvSpPr>
          <p:nvPr>
            <p:ph idx="1" hasCustomPrompt="1"/>
          </p:nvPr>
        </p:nvSpPr>
        <p:spPr>
          <a:xfrm>
            <a:off x="4723120" y="1320800"/>
            <a:ext cx="4676776" cy="4431240"/>
          </a:xfrm>
        </p:spPr>
        <p:txBody>
          <a:bodyPr/>
          <a:lstStyle>
            <a:lvl1pPr marL="0" indent="0">
              <a:buNone/>
              <a:defRPr>
                <a:solidFill>
                  <a:srgbClr val="0078D7"/>
                </a:solidFill>
                <a:latin typeface="Segoe UI Light" panose="020B0502040204020203" pitchFamily="34" charset="0"/>
                <a:cs typeface="Segoe UI Light" panose="020B0502040204020203" pitchFamily="34" charset="0"/>
              </a:defRPr>
            </a:lvl1pPr>
          </a:lstStyle>
          <a:p>
            <a:pPr lvl="0"/>
            <a:r>
              <a:rPr lang="en-US"/>
              <a:t>Agenda</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42051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Alt 1">
    <p:spTree>
      <p:nvGrpSpPr>
        <p:cNvPr id="1" name=""/>
        <p:cNvGrpSpPr/>
        <p:nvPr/>
      </p:nvGrpSpPr>
      <p:grpSpPr>
        <a:xfrm>
          <a:off x="0" y="0"/>
          <a:ext cx="0" cy="0"/>
          <a:chOff x="0" y="0"/>
          <a:chExt cx="0" cy="0"/>
        </a:xfrm>
      </p:grpSpPr>
      <p:sp>
        <p:nvSpPr>
          <p:cNvPr id="5" name="Picture Placeholder 7"/>
          <p:cNvSpPr>
            <a:spLocks noGrp="1"/>
          </p:cNvSpPr>
          <p:nvPr>
            <p:ph type="pic" sz="quarter" idx="13"/>
          </p:nvPr>
        </p:nvSpPr>
        <p:spPr>
          <a:xfrm>
            <a:off x="0" y="771525"/>
            <a:ext cx="12192000" cy="5486400"/>
          </a:xfrm>
        </p:spPr>
        <p:txBody>
          <a:bodyPr/>
          <a:lstStyle/>
          <a:p>
            <a:endParaRPr lang="en-US"/>
          </a:p>
        </p:txBody>
      </p:sp>
      <p:sp>
        <p:nvSpPr>
          <p:cNvPr id="4" name="Content Placeholder 2"/>
          <p:cNvSpPr>
            <a:spLocks noGrp="1"/>
          </p:cNvSpPr>
          <p:nvPr>
            <p:ph idx="1" hasCustomPrompt="1"/>
          </p:nvPr>
        </p:nvSpPr>
        <p:spPr>
          <a:xfrm>
            <a:off x="4723120" y="1320800"/>
            <a:ext cx="4676776" cy="4431240"/>
          </a:xfrm>
        </p:spPr>
        <p:txBody>
          <a:bodyPr/>
          <a:lstStyle>
            <a:lvl1pPr marL="0" indent="0">
              <a:buNone/>
              <a:defRPr>
                <a:solidFill>
                  <a:srgbClr val="0078D7"/>
                </a:solidFill>
                <a:latin typeface="Segoe UI Light" panose="020B0502040204020203" pitchFamily="34" charset="0"/>
                <a:cs typeface="Segoe UI Light" panose="020B0502040204020203" pitchFamily="34" charset="0"/>
              </a:defRPr>
            </a:lvl1pPr>
          </a:lstStyle>
          <a:p>
            <a:pPr lvl="0"/>
            <a:r>
              <a:rPr lang="en-US"/>
              <a:t>Agenda</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775017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Alt 2">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0" y="771525"/>
            <a:ext cx="12192000" cy="5486400"/>
          </a:xfrm>
        </p:spPr>
        <p:txBody>
          <a:bodyPr/>
          <a:lstStyle/>
          <a:p>
            <a:endParaRPr lang="en-US"/>
          </a:p>
        </p:txBody>
      </p:sp>
      <p:sp>
        <p:nvSpPr>
          <p:cNvPr id="4" name="Content Placeholder 2"/>
          <p:cNvSpPr>
            <a:spLocks noGrp="1"/>
          </p:cNvSpPr>
          <p:nvPr>
            <p:ph idx="1" hasCustomPrompt="1"/>
          </p:nvPr>
        </p:nvSpPr>
        <p:spPr>
          <a:xfrm>
            <a:off x="440372" y="1320800"/>
            <a:ext cx="4676776" cy="4431240"/>
          </a:xfrm>
        </p:spPr>
        <p:txBody>
          <a:bodyPr anchor="ctr"/>
          <a:lstStyle>
            <a:lvl1pPr marL="0" indent="0">
              <a:buNone/>
              <a:defRPr>
                <a:solidFill>
                  <a:srgbClr val="00B0F0"/>
                </a:solidFill>
                <a:latin typeface="Segoe UI Light" panose="020B0502040204020203" pitchFamily="34" charset="0"/>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a:t>Agenda</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399507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arrative">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3492501" y="771525"/>
            <a:ext cx="8699500" cy="5486400"/>
          </a:xfrm>
        </p:spPr>
        <p:txBody>
          <a:bodyPr/>
          <a:lstStyle/>
          <a:p>
            <a:endParaRPr lang="en-US"/>
          </a:p>
        </p:txBody>
      </p:sp>
      <p:sp>
        <p:nvSpPr>
          <p:cNvPr id="13" name="Text Placeholder 12"/>
          <p:cNvSpPr>
            <a:spLocks noGrp="1"/>
          </p:cNvSpPr>
          <p:nvPr>
            <p:ph type="body" sz="quarter" idx="14" hasCustomPrompt="1"/>
          </p:nvPr>
        </p:nvSpPr>
        <p:spPr>
          <a:xfrm>
            <a:off x="241299" y="1047750"/>
            <a:ext cx="3251201" cy="4991100"/>
          </a:xfrm>
        </p:spPr>
        <p:txBody>
          <a:bodyPr anchor="ctr">
            <a:normAutofit/>
          </a:bodyPr>
          <a:lstStyle>
            <a:lvl1pPr marL="0" indent="0">
              <a:buNone/>
              <a:defRPr sz="1400">
                <a:solidFill>
                  <a:srgbClr val="0078D7"/>
                </a:solidFill>
                <a:latin typeface="Segoe UI Light" panose="020B0502040204020203" pitchFamily="34" charset="0"/>
                <a:cs typeface="Segoe UI Light" panose="020B0502040204020203" pitchFamily="34" charset="0"/>
              </a:defRPr>
            </a:lvl1pPr>
            <a:lvl2pPr marL="457200" indent="0">
              <a:buNone/>
              <a:defRPr sz="1900">
                <a:solidFill>
                  <a:srgbClr val="0078D7"/>
                </a:solidFill>
                <a:latin typeface="Segoe UI Light" panose="020B0502040204020203" pitchFamily="34" charset="0"/>
                <a:cs typeface="Segoe UI Light" panose="020B0502040204020203" pitchFamily="34" charset="0"/>
              </a:defRPr>
            </a:lvl2pPr>
            <a:lvl4pPr>
              <a:defRPr lang="en-US" dirty="0" smtClean="0"/>
            </a:lvl4pPr>
            <a:lvl5pPr>
              <a:defRPr lang="en-US" dirty="0"/>
            </a:lvl5pPr>
          </a:lstStyle>
          <a:p>
            <a:pPr lvl="0">
              <a:lnSpc>
                <a:spcPct val="100000"/>
              </a:lnSpc>
              <a:spcBef>
                <a:spcPts val="0"/>
              </a:spcBef>
            </a:pPr>
            <a:r>
              <a:rPr lang="en-GB" sz="1200"/>
              <a:t>Greater customer demand and expectations</a:t>
            </a:r>
          </a:p>
          <a:p>
            <a:pPr lvl="0">
              <a:lnSpc>
                <a:spcPct val="100000"/>
              </a:lnSpc>
              <a:spcBef>
                <a:spcPts val="0"/>
              </a:spcBef>
            </a:pPr>
            <a:r>
              <a:rPr lang="en-US" sz="1200">
                <a:solidFill>
                  <a:schemeClr val="bg1">
                    <a:lumMod val="50000"/>
                  </a:schemeClr>
                </a:solidFill>
                <a:latin typeface="Segoe UI" panose="020B0502040204020203" pitchFamily="34" charset="0"/>
                <a:cs typeface="Segoe UI" panose="020B0502040204020203" pitchFamily="34" charset="0"/>
              </a:rPr>
              <a:t>Add in a short description blurb here. Add in a short description blurb here. Add in a short description blurb here. </a:t>
            </a:r>
          </a:p>
        </p:txBody>
      </p:sp>
    </p:spTree>
    <p:extLst>
      <p:ext uri="{BB962C8B-B14F-4D97-AF65-F5344CB8AC3E}">
        <p14:creationId xmlns:p14="http://schemas.microsoft.com/office/powerpoint/2010/main" val="41967741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vel 1">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771525"/>
            <a:ext cx="12192000" cy="5486400"/>
          </a:xfrm>
        </p:spPr>
        <p:txBody>
          <a:bodyPr/>
          <a:lstStyle/>
          <a:p>
            <a:endParaRPr lang="en-US"/>
          </a:p>
        </p:txBody>
      </p:sp>
      <p:sp>
        <p:nvSpPr>
          <p:cNvPr id="12" name="Text Placeholder 11"/>
          <p:cNvSpPr>
            <a:spLocks noGrp="1"/>
          </p:cNvSpPr>
          <p:nvPr>
            <p:ph type="body" sz="quarter" idx="14" hasCustomPrompt="1"/>
          </p:nvPr>
        </p:nvSpPr>
        <p:spPr>
          <a:xfrm>
            <a:off x="428622" y="4540695"/>
            <a:ext cx="4533900" cy="552450"/>
          </a:xfrm>
        </p:spPr>
        <p:txBody>
          <a:bodyPr/>
          <a:lstStyle>
            <a:lvl1pPr marL="0" indent="0">
              <a:buNone/>
              <a:defRPr lang="en-US" sz="3100" kern="1200" dirty="0" smtClean="0">
                <a:solidFill>
                  <a:schemeClr val="bg1"/>
                </a:solidFill>
                <a:latin typeface="Segoe UI Light" panose="020B0502040204020203" pitchFamily="34" charset="0"/>
                <a:ea typeface="+mn-ea"/>
                <a:cs typeface="Segoe UI Light" panose="020B0502040204020203" pitchFamily="34" charset="0"/>
              </a:defRPr>
            </a:lvl1pPr>
          </a:lstStyle>
          <a:p>
            <a:pPr lvl="0"/>
            <a:r>
              <a:rPr lang="en-US"/>
              <a:t>Section title</a:t>
            </a:r>
          </a:p>
        </p:txBody>
      </p:sp>
    </p:spTree>
    <p:extLst>
      <p:ext uri="{BB962C8B-B14F-4D97-AF65-F5344CB8AC3E}">
        <p14:creationId xmlns:p14="http://schemas.microsoft.com/office/powerpoint/2010/main" val="43292957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vel 2 Al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771525"/>
            <a:ext cx="12192000" cy="5486400"/>
          </a:xfrm>
        </p:spPr>
        <p:txBody>
          <a:bodyPr/>
          <a:lstStyle/>
          <a:p>
            <a:endParaRPr lang="en-US"/>
          </a:p>
        </p:txBody>
      </p:sp>
      <p:sp>
        <p:nvSpPr>
          <p:cNvPr id="12" name="Text Placeholder 11"/>
          <p:cNvSpPr>
            <a:spLocks noGrp="1"/>
          </p:cNvSpPr>
          <p:nvPr>
            <p:ph type="body" sz="quarter" idx="14" hasCustomPrompt="1"/>
          </p:nvPr>
        </p:nvSpPr>
        <p:spPr>
          <a:xfrm>
            <a:off x="428622" y="4540695"/>
            <a:ext cx="4533900" cy="552450"/>
          </a:xfrm>
        </p:spPr>
        <p:txBody>
          <a:bodyPr/>
          <a:lstStyle>
            <a:lvl1pPr marL="0" indent="0">
              <a:buNone/>
              <a:defRPr lang="en-US" sz="3100" kern="1200" dirty="0" smtClean="0">
                <a:solidFill>
                  <a:schemeClr val="bg1"/>
                </a:solidFill>
                <a:latin typeface="Segoe UI Light" panose="020B0502040204020203" pitchFamily="34" charset="0"/>
                <a:ea typeface="+mn-ea"/>
                <a:cs typeface="Segoe UI Light" panose="020B0502040204020203" pitchFamily="34" charset="0"/>
              </a:defRPr>
            </a:lvl1pPr>
          </a:lstStyle>
          <a:p>
            <a:pPr lvl="0"/>
            <a:r>
              <a:rPr lang="en-US"/>
              <a:t>Section title</a:t>
            </a:r>
          </a:p>
        </p:txBody>
      </p:sp>
    </p:spTree>
    <p:extLst>
      <p:ext uri="{BB962C8B-B14F-4D97-AF65-F5344CB8AC3E}">
        <p14:creationId xmlns:p14="http://schemas.microsoft.com/office/powerpoint/2010/main" val="24648616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vel 2">
    <p:spTree>
      <p:nvGrpSpPr>
        <p:cNvPr id="1" name=""/>
        <p:cNvGrpSpPr/>
        <p:nvPr/>
      </p:nvGrpSpPr>
      <p:grpSpPr>
        <a:xfrm>
          <a:off x="0" y="0"/>
          <a:ext cx="0" cy="0"/>
          <a:chOff x="0" y="0"/>
          <a:chExt cx="0" cy="0"/>
        </a:xfrm>
      </p:grpSpPr>
      <p:sp>
        <p:nvSpPr>
          <p:cNvPr id="4" name="Content Placeholder 2"/>
          <p:cNvSpPr>
            <a:spLocks noGrp="1"/>
          </p:cNvSpPr>
          <p:nvPr>
            <p:ph idx="1" hasCustomPrompt="1"/>
          </p:nvPr>
        </p:nvSpPr>
        <p:spPr>
          <a:xfrm>
            <a:off x="1160061" y="3040418"/>
            <a:ext cx="10194878" cy="1122150"/>
          </a:xfrm>
        </p:spPr>
        <p:txBody>
          <a:bodyPr numCol="3" anchor="t">
            <a:normAutofit/>
          </a:bodyPr>
          <a:lstStyle>
            <a:lvl1pPr marL="0" indent="0">
              <a:buNone/>
              <a:defRPr>
                <a:solidFill>
                  <a:srgbClr val="0078D7"/>
                </a:solidFill>
                <a:latin typeface="Segoe UI Light" panose="020B0502040204020203" pitchFamily="34" charset="0"/>
                <a:cs typeface="Segoe UI Light" panose="020B0502040204020203" pitchFamily="34" charset="0"/>
              </a:defRPr>
            </a:lvl1pPr>
          </a:lstStyle>
          <a:p>
            <a:pPr lvl="0">
              <a:lnSpc>
                <a:spcPct val="100000"/>
              </a:lnSpc>
              <a:spcBef>
                <a:spcPts val="0"/>
              </a:spcBef>
            </a:pPr>
            <a:r>
              <a:rPr lang="en-US" sz="1200">
                <a:solidFill>
                  <a:schemeClr val="bg1">
                    <a:lumMod val="50000"/>
                  </a:schemeClr>
                </a:solidFill>
                <a:latin typeface="Segoe UI" panose="020B0502040204020203" pitchFamily="34" charset="0"/>
                <a:cs typeface="Segoe UI" panose="020B0502040204020203" pitchFamily="34" charset="0"/>
              </a:rPr>
              <a:t>Subtitle</a:t>
            </a:r>
          </a:p>
          <a:p>
            <a:pPr lvl="0">
              <a:lnSpc>
                <a:spcPct val="100000"/>
              </a:lnSpc>
              <a:spcBef>
                <a:spcPts val="0"/>
              </a:spcBef>
            </a:pPr>
            <a:r>
              <a:rPr lang="en-US" sz="1200">
                <a:solidFill>
                  <a:schemeClr val="bg1">
                    <a:lumMod val="50000"/>
                  </a:schemeClr>
                </a:solidFill>
                <a:latin typeface="Segoe UI" panose="020B0502040204020203" pitchFamily="34" charset="0"/>
                <a:cs typeface="Segoe UI" panose="020B0502040204020203" pitchFamily="34" charset="0"/>
              </a:rPr>
              <a:t>Add a short description here</a:t>
            </a:r>
          </a:p>
        </p:txBody>
      </p:sp>
      <p:sp>
        <p:nvSpPr>
          <p:cNvPr id="7" name="Text Placeholder 6"/>
          <p:cNvSpPr>
            <a:spLocks noGrp="1"/>
          </p:cNvSpPr>
          <p:nvPr>
            <p:ph type="body" sz="quarter" idx="11" hasCustomPrompt="1"/>
          </p:nvPr>
        </p:nvSpPr>
        <p:spPr>
          <a:xfrm>
            <a:off x="1160061" y="2698465"/>
            <a:ext cx="8188325" cy="314657"/>
          </a:xfrm>
        </p:spPr>
        <p:txBody>
          <a:bodyPr>
            <a:normAutofit/>
          </a:bodyPr>
          <a:lstStyle>
            <a:lvl1pPr marL="0" indent="0">
              <a:buNone/>
              <a:defRPr lang="en-US" sz="1900"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Insert title here</a:t>
            </a:r>
          </a:p>
        </p:txBody>
      </p:sp>
    </p:spTree>
    <p:extLst>
      <p:ext uri="{BB962C8B-B14F-4D97-AF65-F5344CB8AC3E}">
        <p14:creationId xmlns:p14="http://schemas.microsoft.com/office/powerpoint/2010/main" val="37727757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vel 3">
    <p:spTree>
      <p:nvGrpSpPr>
        <p:cNvPr id="1" name=""/>
        <p:cNvGrpSpPr/>
        <p:nvPr/>
      </p:nvGrpSpPr>
      <p:grpSpPr>
        <a:xfrm>
          <a:off x="0" y="0"/>
          <a:ext cx="0" cy="0"/>
          <a:chOff x="0" y="0"/>
          <a:chExt cx="0" cy="0"/>
        </a:xfrm>
      </p:grpSpPr>
      <p:sp>
        <p:nvSpPr>
          <p:cNvPr id="11" name="Picture Placeholder 7"/>
          <p:cNvSpPr>
            <a:spLocks noGrp="1"/>
          </p:cNvSpPr>
          <p:nvPr>
            <p:ph type="pic" sz="quarter" idx="13"/>
          </p:nvPr>
        </p:nvSpPr>
        <p:spPr>
          <a:xfrm>
            <a:off x="0" y="771525"/>
            <a:ext cx="6124575" cy="5486400"/>
          </a:xfrm>
        </p:spPr>
        <p:txBody>
          <a:bodyPr/>
          <a:lstStyle/>
          <a:p>
            <a:endParaRPr lang="en-US"/>
          </a:p>
        </p:txBody>
      </p:sp>
      <p:sp>
        <p:nvSpPr>
          <p:cNvPr id="13" name="Text Placeholder 12"/>
          <p:cNvSpPr>
            <a:spLocks noGrp="1"/>
          </p:cNvSpPr>
          <p:nvPr>
            <p:ph type="body" sz="quarter" idx="14" hasCustomPrompt="1"/>
          </p:nvPr>
        </p:nvSpPr>
        <p:spPr>
          <a:xfrm>
            <a:off x="6515100" y="1047750"/>
            <a:ext cx="5305425" cy="4991100"/>
          </a:xfrm>
        </p:spPr>
        <p:txBody>
          <a:bodyPr anchor="ctr"/>
          <a:lstStyle>
            <a:lvl1pPr marL="0" indent="0">
              <a:buNone/>
              <a:defRPr sz="1900">
                <a:solidFill>
                  <a:srgbClr val="0078D7"/>
                </a:solidFill>
                <a:latin typeface="Segoe UI Light" panose="020B0502040204020203" pitchFamily="34" charset="0"/>
                <a:cs typeface="Segoe UI Light" panose="020B0502040204020203" pitchFamily="34" charset="0"/>
              </a:defRPr>
            </a:lvl1pPr>
            <a:lvl2pPr marL="457200" indent="0">
              <a:buNone/>
              <a:defRPr sz="1600">
                <a:solidFill>
                  <a:srgbClr val="0078D7"/>
                </a:solidFill>
                <a:latin typeface="Segoe UI Light" panose="020B0502040204020203" pitchFamily="34" charset="0"/>
                <a:cs typeface="Segoe UI Light" panose="020B0502040204020203" pitchFamily="34" charset="0"/>
              </a:defRPr>
            </a:lvl2pPr>
            <a:lvl4pPr>
              <a:defRPr lang="en-US" dirty="0" smtClean="0"/>
            </a:lvl4pPr>
            <a:lvl5pPr>
              <a:defRPr lang="en-US" dirty="0"/>
            </a:lvl5pPr>
          </a:lstStyle>
          <a:p>
            <a:pPr lvl="0"/>
            <a:r>
              <a:rPr lang="en-US"/>
              <a:t>Title</a:t>
            </a:r>
          </a:p>
          <a:p>
            <a:pPr lvl="1"/>
            <a:endParaRPr lang="en-US"/>
          </a:p>
          <a:p>
            <a:pPr lvl="1"/>
            <a:r>
              <a:rPr lang="en-US"/>
              <a:t>Subtitle</a:t>
            </a:r>
          </a:p>
          <a:p>
            <a:pPr lvl="2"/>
            <a:r>
              <a:rPr lang="en-US"/>
              <a:t>Third level</a:t>
            </a:r>
          </a:p>
          <a:p>
            <a:pPr lvl="3"/>
            <a:r>
              <a:rPr lang="en-US"/>
              <a:t>Fourth level</a:t>
            </a:r>
          </a:p>
        </p:txBody>
      </p:sp>
    </p:spTree>
    <p:extLst>
      <p:ext uri="{BB962C8B-B14F-4D97-AF65-F5344CB8AC3E}">
        <p14:creationId xmlns:p14="http://schemas.microsoft.com/office/powerpoint/2010/main" val="179790306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vel 4.2">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100"/>
            </a:lvl1pPr>
          </a:lstStyle>
          <a:p>
            <a:r>
              <a:rPr lang="en-US"/>
              <a:t>Click to edit Master title style</a:t>
            </a:r>
          </a:p>
        </p:txBody>
      </p:sp>
    </p:spTree>
    <p:extLst>
      <p:ext uri="{BB962C8B-B14F-4D97-AF65-F5344CB8AC3E}">
        <p14:creationId xmlns:p14="http://schemas.microsoft.com/office/powerpoint/2010/main" val="141894733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vel 4 -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p:cNvSpPr/>
          <p:nvPr userDrawn="1"/>
        </p:nvSpPr>
        <p:spPr>
          <a:xfrm>
            <a:off x="0" y="774700"/>
            <a:ext cx="355600" cy="54737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Tree>
    <p:extLst>
      <p:ext uri="{BB962C8B-B14F-4D97-AF65-F5344CB8AC3E}">
        <p14:creationId xmlns:p14="http://schemas.microsoft.com/office/powerpoint/2010/main" val="37824471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vel 4 - Data with Photo">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355600" y="774700"/>
            <a:ext cx="11836400" cy="5473700"/>
          </a:xfrm>
        </p:spPr>
        <p:txBody>
          <a:bodyPr/>
          <a:lstStyle>
            <a:lvl1pPr>
              <a:defRPr lang="en-US"/>
            </a:lvl1pPr>
          </a:lstStyle>
          <a:p>
            <a:endParaRPr lang="en-US"/>
          </a:p>
        </p:txBody>
      </p:sp>
      <p:sp>
        <p:nvSpPr>
          <p:cNvPr id="6" name="Rectangle 5"/>
          <p:cNvSpPr/>
          <p:nvPr userDrawn="1"/>
        </p:nvSpPr>
        <p:spPr>
          <a:xfrm>
            <a:off x="0" y="774700"/>
            <a:ext cx="355600" cy="54737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t>
            </a:r>
          </a:p>
        </p:txBody>
      </p:sp>
      <p:sp>
        <p:nvSpPr>
          <p:cNvPr id="8" name="Title 1"/>
          <p:cNvSpPr>
            <a:spLocks noGrp="1"/>
          </p:cNvSpPr>
          <p:nvPr>
            <p:ph type="title" hasCustomPrompt="1"/>
          </p:nvPr>
        </p:nvSpPr>
        <p:spPr>
          <a:xfrm>
            <a:off x="1348740" y="2904065"/>
            <a:ext cx="2956560" cy="920223"/>
          </a:xfrm>
        </p:spPr>
        <p:txBody>
          <a:bodyPr/>
          <a:lstStyle>
            <a:lvl1pPr>
              <a:defRPr/>
            </a:lvl1pPr>
          </a:lstStyle>
          <a:p>
            <a:r>
              <a:rPr lang="en-US"/>
              <a:t>Data point 1</a:t>
            </a:r>
          </a:p>
        </p:txBody>
      </p:sp>
      <p:sp>
        <p:nvSpPr>
          <p:cNvPr id="11" name="Text Placeholder 7"/>
          <p:cNvSpPr>
            <a:spLocks noGrp="1"/>
          </p:cNvSpPr>
          <p:nvPr>
            <p:ph type="body" sz="quarter" idx="11" hasCustomPrompt="1"/>
          </p:nvPr>
        </p:nvSpPr>
        <p:spPr>
          <a:xfrm>
            <a:off x="4574540" y="2904064"/>
            <a:ext cx="2956560" cy="920223"/>
          </a:xfrm>
        </p:spPr>
        <p:txBody>
          <a:bodyPr vert="horz" lIns="91440" tIns="45720" rIns="91440" bIns="45720" rtlCol="0" anchor="ctr">
            <a:noAutofit/>
          </a:bodyPr>
          <a:lstStyle>
            <a:lvl1pPr>
              <a:defRPr lang="en-US" sz="2000" dirty="0">
                <a:solidFill>
                  <a:srgbClr val="0078D7"/>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Data point 2</a:t>
            </a:r>
          </a:p>
        </p:txBody>
      </p:sp>
      <p:sp>
        <p:nvSpPr>
          <p:cNvPr id="12" name="Text Placeholder 7"/>
          <p:cNvSpPr>
            <a:spLocks noGrp="1"/>
          </p:cNvSpPr>
          <p:nvPr>
            <p:ph type="body" sz="quarter" idx="12" hasCustomPrompt="1"/>
          </p:nvPr>
        </p:nvSpPr>
        <p:spPr>
          <a:xfrm>
            <a:off x="7800340" y="2904063"/>
            <a:ext cx="2956560" cy="920223"/>
          </a:xfrm>
        </p:spPr>
        <p:txBody>
          <a:bodyPr vert="horz" lIns="91440" tIns="45720" rIns="91440" bIns="45720" rtlCol="0" anchor="ctr">
            <a:normAutofit/>
          </a:bodyPr>
          <a:lstStyle>
            <a:lvl1pPr>
              <a:defRPr lang="en-US" dirty="0">
                <a:solidFill>
                  <a:srgbClr val="0078D7"/>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Data point 3</a:t>
            </a:r>
          </a:p>
        </p:txBody>
      </p:sp>
      <p:sp>
        <p:nvSpPr>
          <p:cNvPr id="14" name="Text Placeholder 15"/>
          <p:cNvSpPr>
            <a:spLocks noGrp="1"/>
          </p:cNvSpPr>
          <p:nvPr>
            <p:ph type="body" sz="quarter" idx="14" hasCustomPrompt="1"/>
          </p:nvPr>
        </p:nvSpPr>
        <p:spPr>
          <a:xfrm>
            <a:off x="8976360" y="6007100"/>
            <a:ext cx="2743200" cy="241300"/>
          </a:xfrm>
        </p:spPr>
        <p:txBody>
          <a:bodyPr>
            <a:normAutofit/>
          </a:bodyPr>
          <a:lstStyle>
            <a:lvl1pPr marL="0" indent="0" algn="r">
              <a:buNone/>
              <a:defRPr sz="800" i="1">
                <a:solidFill>
                  <a:srgbClr val="A5A5A5"/>
                </a:solidFill>
                <a:latin typeface="Segoe UI Light" panose="020B0502040204020203" pitchFamily="34" charset="0"/>
                <a:cs typeface="Segoe UI Light" panose="020B0502040204020203" pitchFamily="34" charset="0"/>
              </a:defRPr>
            </a:lvl1pPr>
          </a:lstStyle>
          <a:p>
            <a:pPr lvl="0"/>
            <a:r>
              <a:rPr lang="en-US"/>
              <a:t>Source: </a:t>
            </a:r>
          </a:p>
        </p:txBody>
      </p:sp>
    </p:spTree>
    <p:extLst>
      <p:ext uri="{BB962C8B-B14F-4D97-AF65-F5344CB8AC3E}">
        <p14:creationId xmlns:p14="http://schemas.microsoft.com/office/powerpoint/2010/main" val="139270416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vel 4 - Chart with Photo">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355600" y="772582"/>
            <a:ext cx="11836400" cy="5475818"/>
          </a:xfrm>
        </p:spPr>
        <p:txBody>
          <a:bodyPr/>
          <a:lstStyle>
            <a:lvl1pPr>
              <a:defRPr lang="en-US"/>
            </a:lvl1p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4" name="Rectangle 3"/>
          <p:cNvSpPr/>
          <p:nvPr userDrawn="1"/>
        </p:nvSpPr>
        <p:spPr>
          <a:xfrm>
            <a:off x="0" y="774700"/>
            <a:ext cx="355600" cy="54737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t>
            </a:r>
          </a:p>
        </p:txBody>
      </p:sp>
      <p:sp>
        <p:nvSpPr>
          <p:cNvPr id="8" name="Text Placeholder 15"/>
          <p:cNvSpPr>
            <a:spLocks noGrp="1"/>
          </p:cNvSpPr>
          <p:nvPr>
            <p:ph type="body" sz="quarter" idx="14" hasCustomPrompt="1"/>
          </p:nvPr>
        </p:nvSpPr>
        <p:spPr>
          <a:xfrm>
            <a:off x="8976360" y="6007100"/>
            <a:ext cx="2743200" cy="241300"/>
          </a:xfrm>
        </p:spPr>
        <p:txBody>
          <a:bodyPr>
            <a:normAutofit/>
          </a:bodyPr>
          <a:lstStyle>
            <a:lvl1pPr marL="0" indent="0" algn="r">
              <a:buNone/>
              <a:defRPr sz="800" i="1">
                <a:solidFill>
                  <a:srgbClr val="A5A5A5"/>
                </a:solidFill>
                <a:latin typeface="Segoe UI Light" panose="020B0502040204020203" pitchFamily="34" charset="0"/>
                <a:cs typeface="Segoe UI Light" panose="020B0502040204020203" pitchFamily="34" charset="0"/>
              </a:defRPr>
            </a:lvl1pPr>
          </a:lstStyle>
          <a:p>
            <a:pPr lvl="0"/>
            <a:r>
              <a:rPr lang="en-US"/>
              <a:t>Source: </a:t>
            </a:r>
          </a:p>
        </p:txBody>
      </p:sp>
    </p:spTree>
    <p:extLst>
      <p:ext uri="{BB962C8B-B14F-4D97-AF65-F5344CB8AC3E}">
        <p14:creationId xmlns:p14="http://schemas.microsoft.com/office/powerpoint/2010/main" val="4127356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vel 4 - Data with Photo split">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355600" y="774700"/>
            <a:ext cx="4843721" cy="5473700"/>
          </a:xfrm>
        </p:spPr>
        <p:txBody>
          <a:bodyPr/>
          <a:lstStyle>
            <a:lvl1pPr>
              <a:defRPr lang="en-US"/>
            </a:lvl1pPr>
          </a:lstStyle>
          <a:p>
            <a:endParaRPr lang="en-US"/>
          </a:p>
        </p:txBody>
      </p:sp>
      <p:sp>
        <p:nvSpPr>
          <p:cNvPr id="6" name="Rectangle 5"/>
          <p:cNvSpPr/>
          <p:nvPr userDrawn="1"/>
        </p:nvSpPr>
        <p:spPr>
          <a:xfrm>
            <a:off x="0" y="774700"/>
            <a:ext cx="355600" cy="54737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t>
            </a:r>
          </a:p>
        </p:txBody>
      </p:sp>
      <p:sp>
        <p:nvSpPr>
          <p:cNvPr id="11" name="Text Placeholder 7"/>
          <p:cNvSpPr>
            <a:spLocks noGrp="1"/>
          </p:cNvSpPr>
          <p:nvPr>
            <p:ph type="body" sz="quarter" idx="11" hasCustomPrompt="1"/>
          </p:nvPr>
        </p:nvSpPr>
        <p:spPr>
          <a:xfrm>
            <a:off x="7570884" y="1679834"/>
            <a:ext cx="2775511" cy="920223"/>
          </a:xfrm>
        </p:spPr>
        <p:txBody>
          <a:bodyPr vert="horz" lIns="91440" tIns="45720" rIns="91440" bIns="45720" rtlCol="0" anchor="ctr">
            <a:noAutofit/>
          </a:bodyPr>
          <a:lstStyle>
            <a:lvl1pPr>
              <a:defRPr lang="en-US" sz="2000" dirty="0">
                <a:solidFill>
                  <a:srgbClr val="0078D7"/>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Data point 1</a:t>
            </a:r>
          </a:p>
        </p:txBody>
      </p:sp>
      <p:sp>
        <p:nvSpPr>
          <p:cNvPr id="12" name="Text Placeholder 7"/>
          <p:cNvSpPr>
            <a:spLocks noGrp="1"/>
          </p:cNvSpPr>
          <p:nvPr>
            <p:ph type="body" sz="quarter" idx="12" hasCustomPrompt="1"/>
          </p:nvPr>
        </p:nvSpPr>
        <p:spPr>
          <a:xfrm>
            <a:off x="7570884" y="3051438"/>
            <a:ext cx="2775511" cy="920223"/>
          </a:xfrm>
        </p:spPr>
        <p:txBody>
          <a:bodyPr vert="horz" lIns="91440" tIns="45720" rIns="91440" bIns="45720" rtlCol="0" anchor="ctr">
            <a:normAutofit/>
          </a:bodyPr>
          <a:lstStyle>
            <a:lvl1pPr>
              <a:defRPr lang="en-US" dirty="0">
                <a:solidFill>
                  <a:srgbClr val="0078D7"/>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Data point 2</a:t>
            </a:r>
          </a:p>
        </p:txBody>
      </p:sp>
      <p:sp>
        <p:nvSpPr>
          <p:cNvPr id="9" name="Text Placeholder 7"/>
          <p:cNvSpPr>
            <a:spLocks noGrp="1"/>
          </p:cNvSpPr>
          <p:nvPr>
            <p:ph type="body" sz="quarter" idx="14" hasCustomPrompt="1"/>
          </p:nvPr>
        </p:nvSpPr>
        <p:spPr>
          <a:xfrm>
            <a:off x="7570884" y="4423042"/>
            <a:ext cx="2775511" cy="920223"/>
          </a:xfrm>
        </p:spPr>
        <p:txBody>
          <a:bodyPr vert="horz" lIns="91440" tIns="45720" rIns="91440" bIns="45720" rtlCol="0" anchor="ctr">
            <a:normAutofit/>
          </a:bodyPr>
          <a:lstStyle>
            <a:lvl1pPr>
              <a:defRPr lang="en-US" dirty="0">
                <a:solidFill>
                  <a:srgbClr val="0078D7"/>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Data point 3</a:t>
            </a:r>
          </a:p>
        </p:txBody>
      </p:sp>
    </p:spTree>
    <p:extLst>
      <p:ext uri="{BB962C8B-B14F-4D97-AF65-F5344CB8AC3E}">
        <p14:creationId xmlns:p14="http://schemas.microsoft.com/office/powerpoint/2010/main" val="30052384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Level 4 - Chart with Photo split">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355601" y="772582"/>
            <a:ext cx="4822456" cy="5475818"/>
          </a:xfrm>
        </p:spPr>
        <p:txBody>
          <a:bodyPr/>
          <a:lstStyle>
            <a:lvl1pPr>
              <a:defRPr lang="en-US"/>
            </a:lvl1pPr>
          </a:lstStyle>
          <a:p>
            <a:endParaRPr lang="en-US"/>
          </a:p>
        </p:txBody>
      </p:sp>
      <p:sp>
        <p:nvSpPr>
          <p:cNvPr id="2" name="Title 1"/>
          <p:cNvSpPr>
            <a:spLocks noGrp="1"/>
          </p:cNvSpPr>
          <p:nvPr>
            <p:ph type="title"/>
          </p:nvPr>
        </p:nvSpPr>
        <p:spPr>
          <a:xfrm>
            <a:off x="5461000" y="770465"/>
            <a:ext cx="6258560" cy="920223"/>
          </a:xfrm>
        </p:spPr>
        <p:txBody>
          <a:bodyPr/>
          <a:lstStyle/>
          <a:p>
            <a:r>
              <a:rPr lang="en-US"/>
              <a:t>Click to edit Master title style</a:t>
            </a:r>
          </a:p>
        </p:txBody>
      </p:sp>
      <p:sp>
        <p:nvSpPr>
          <p:cNvPr id="4" name="Rectangle 3"/>
          <p:cNvSpPr/>
          <p:nvPr userDrawn="1"/>
        </p:nvSpPr>
        <p:spPr>
          <a:xfrm>
            <a:off x="0" y="774700"/>
            <a:ext cx="355600" cy="54737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p>
        </p:txBody>
      </p:sp>
      <p:sp>
        <p:nvSpPr>
          <p:cNvPr id="8" name="Text Placeholder 15"/>
          <p:cNvSpPr>
            <a:spLocks noGrp="1"/>
          </p:cNvSpPr>
          <p:nvPr>
            <p:ph type="body" sz="quarter" idx="14" hasCustomPrompt="1"/>
          </p:nvPr>
        </p:nvSpPr>
        <p:spPr>
          <a:xfrm>
            <a:off x="8976360" y="6007100"/>
            <a:ext cx="2743200" cy="241300"/>
          </a:xfrm>
        </p:spPr>
        <p:txBody>
          <a:bodyPr>
            <a:normAutofit/>
          </a:bodyPr>
          <a:lstStyle>
            <a:lvl1pPr marL="0" indent="0" algn="r">
              <a:buNone/>
              <a:defRPr sz="800" i="1">
                <a:solidFill>
                  <a:srgbClr val="A5A5A5"/>
                </a:solidFill>
                <a:latin typeface="Segoe UI Light" panose="020B0502040204020203" pitchFamily="34" charset="0"/>
                <a:cs typeface="Segoe UI Light" panose="020B0502040204020203" pitchFamily="34" charset="0"/>
              </a:defRPr>
            </a:lvl1pPr>
          </a:lstStyle>
          <a:p>
            <a:pPr lvl="0"/>
            <a:r>
              <a:rPr lang="en-US"/>
              <a:t>Source: </a:t>
            </a:r>
          </a:p>
        </p:txBody>
      </p:sp>
    </p:spTree>
    <p:extLst>
      <p:ext uri="{BB962C8B-B14F-4D97-AF65-F5344CB8AC3E}">
        <p14:creationId xmlns:p14="http://schemas.microsoft.com/office/powerpoint/2010/main" val="25858438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3234280" y="3667328"/>
            <a:ext cx="5907450" cy="680066"/>
          </a:xfrm>
        </p:spPr>
        <p:txBody>
          <a:bodyPr numCol="1" anchor="t">
            <a:normAutofit/>
          </a:bodyPr>
          <a:lstStyle>
            <a:lvl1pPr marL="0" indent="0" algn="r">
              <a:buNone/>
              <a:defRPr sz="1200" i="1">
                <a:solidFill>
                  <a:srgbClr val="505050"/>
                </a:solidFill>
                <a:latin typeface="Segoe UI Light" panose="020B0502040204020203" pitchFamily="34" charset="0"/>
                <a:cs typeface="Segoe UI Light" panose="020B0502040204020203" pitchFamily="34" charset="0"/>
              </a:defRPr>
            </a:lvl1pPr>
          </a:lstStyle>
          <a:p>
            <a:pPr lvl="0">
              <a:lnSpc>
                <a:spcPct val="100000"/>
              </a:lnSpc>
              <a:spcBef>
                <a:spcPts val="0"/>
              </a:spcBef>
            </a:pPr>
            <a:r>
              <a:rPr lang="en-US" sz="1200">
                <a:solidFill>
                  <a:schemeClr val="bg1">
                    <a:lumMod val="50000"/>
                  </a:schemeClr>
                </a:solidFill>
                <a:latin typeface="Segoe UI" panose="020B0502040204020203" pitchFamily="34" charset="0"/>
                <a:cs typeface="Segoe UI" panose="020B0502040204020203" pitchFamily="34" charset="0"/>
              </a:rPr>
              <a:t>-Author</a:t>
            </a:r>
          </a:p>
        </p:txBody>
      </p:sp>
      <p:sp>
        <p:nvSpPr>
          <p:cNvPr id="6" name="Text Placeholder 6"/>
          <p:cNvSpPr>
            <a:spLocks noGrp="1"/>
          </p:cNvSpPr>
          <p:nvPr>
            <p:ph type="body" sz="quarter" idx="11" hasCustomPrompt="1"/>
          </p:nvPr>
        </p:nvSpPr>
        <p:spPr>
          <a:xfrm>
            <a:off x="3234280" y="2996119"/>
            <a:ext cx="5907450" cy="671209"/>
          </a:xfrm>
        </p:spPr>
        <p:txBody>
          <a:bodyPr>
            <a:normAutofit/>
          </a:bodyPr>
          <a:lstStyle>
            <a:lvl1pPr marL="0" indent="0">
              <a:buNone/>
              <a:defRPr lang="en-US" sz="1900"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“Insert quote here”</a:t>
            </a:r>
          </a:p>
        </p:txBody>
      </p:sp>
    </p:spTree>
    <p:extLst>
      <p:ext uri="{BB962C8B-B14F-4D97-AF65-F5344CB8AC3E}">
        <p14:creationId xmlns:p14="http://schemas.microsoft.com/office/powerpoint/2010/main" val="25212858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771525"/>
            <a:ext cx="12192000" cy="5486400"/>
          </a:xfrm>
        </p:spPr>
        <p:txBody>
          <a:bodyPr/>
          <a:lstStyle/>
          <a:p>
            <a:endParaRPr lang="en-US"/>
          </a:p>
        </p:txBody>
      </p:sp>
      <p:sp>
        <p:nvSpPr>
          <p:cNvPr id="5" name="Content Placeholder 2"/>
          <p:cNvSpPr>
            <a:spLocks noGrp="1"/>
          </p:cNvSpPr>
          <p:nvPr>
            <p:ph idx="1" hasCustomPrompt="1"/>
          </p:nvPr>
        </p:nvSpPr>
        <p:spPr>
          <a:xfrm>
            <a:off x="3234280" y="3667328"/>
            <a:ext cx="5907450" cy="680066"/>
          </a:xfrm>
        </p:spPr>
        <p:txBody>
          <a:bodyPr numCol="1" anchor="t">
            <a:normAutofit/>
          </a:bodyPr>
          <a:lstStyle>
            <a:lvl1pPr marL="0" indent="0" algn="r">
              <a:buNone/>
              <a:defRPr sz="1200" i="1">
                <a:solidFill>
                  <a:srgbClr val="505050"/>
                </a:solidFill>
                <a:latin typeface="Segoe UI Light" panose="020B0502040204020203" pitchFamily="34" charset="0"/>
                <a:cs typeface="Segoe UI Light" panose="020B0502040204020203" pitchFamily="34" charset="0"/>
              </a:defRPr>
            </a:lvl1pPr>
          </a:lstStyle>
          <a:p>
            <a:pPr lvl="0">
              <a:lnSpc>
                <a:spcPct val="100000"/>
              </a:lnSpc>
              <a:spcBef>
                <a:spcPts val="0"/>
              </a:spcBef>
            </a:pPr>
            <a:r>
              <a:rPr lang="en-US" sz="1200">
                <a:solidFill>
                  <a:schemeClr val="bg1">
                    <a:lumMod val="50000"/>
                  </a:schemeClr>
                </a:solidFill>
                <a:latin typeface="Segoe UI" panose="020B0502040204020203" pitchFamily="34" charset="0"/>
                <a:cs typeface="Segoe UI" panose="020B0502040204020203" pitchFamily="34" charset="0"/>
              </a:rPr>
              <a:t>-Author</a:t>
            </a:r>
          </a:p>
        </p:txBody>
      </p:sp>
      <p:sp>
        <p:nvSpPr>
          <p:cNvPr id="6" name="Text Placeholder 6"/>
          <p:cNvSpPr>
            <a:spLocks noGrp="1"/>
          </p:cNvSpPr>
          <p:nvPr>
            <p:ph type="body" sz="quarter" idx="11" hasCustomPrompt="1"/>
          </p:nvPr>
        </p:nvSpPr>
        <p:spPr>
          <a:xfrm>
            <a:off x="3234280" y="2996119"/>
            <a:ext cx="5907450" cy="671209"/>
          </a:xfrm>
        </p:spPr>
        <p:txBody>
          <a:bodyPr>
            <a:normAutofit/>
          </a:bodyPr>
          <a:lstStyle>
            <a:lvl1pPr marL="0" indent="0">
              <a:buNone/>
              <a:defRPr lang="en-US" sz="1900"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“Insert quote here”</a:t>
            </a:r>
          </a:p>
        </p:txBody>
      </p:sp>
    </p:spTree>
    <p:extLst>
      <p:ext uri="{BB962C8B-B14F-4D97-AF65-F5344CB8AC3E}">
        <p14:creationId xmlns:p14="http://schemas.microsoft.com/office/powerpoint/2010/main" val="23111393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Agenda Alt 1">
    <p:spTree>
      <p:nvGrpSpPr>
        <p:cNvPr id="1" name=""/>
        <p:cNvGrpSpPr/>
        <p:nvPr/>
      </p:nvGrpSpPr>
      <p:grpSpPr>
        <a:xfrm>
          <a:off x="0" y="0"/>
          <a:ext cx="0" cy="0"/>
          <a:chOff x="0" y="0"/>
          <a:chExt cx="0" cy="0"/>
        </a:xfrm>
      </p:grpSpPr>
      <p:sp>
        <p:nvSpPr>
          <p:cNvPr id="5" name="Picture Placeholder 7"/>
          <p:cNvSpPr>
            <a:spLocks noGrp="1"/>
          </p:cNvSpPr>
          <p:nvPr>
            <p:ph type="pic" sz="quarter" idx="13"/>
          </p:nvPr>
        </p:nvSpPr>
        <p:spPr>
          <a:xfrm>
            <a:off x="0" y="771525"/>
            <a:ext cx="12192000" cy="5486400"/>
          </a:xfrm>
        </p:spPr>
        <p:txBody>
          <a:bodyPr/>
          <a:lstStyle/>
          <a:p>
            <a:endParaRPr lang="en-US"/>
          </a:p>
        </p:txBody>
      </p:sp>
      <p:sp>
        <p:nvSpPr>
          <p:cNvPr id="4" name="Content Placeholder 2"/>
          <p:cNvSpPr>
            <a:spLocks noGrp="1"/>
          </p:cNvSpPr>
          <p:nvPr>
            <p:ph idx="1" hasCustomPrompt="1"/>
          </p:nvPr>
        </p:nvSpPr>
        <p:spPr>
          <a:xfrm>
            <a:off x="7438030" y="771525"/>
            <a:ext cx="4281530" cy="5486399"/>
          </a:xfrm>
        </p:spPr>
        <p:txBody>
          <a:bodyPr anchor="ctr"/>
          <a:lstStyle>
            <a:lvl1pPr marL="0" indent="0">
              <a:buNone/>
              <a:defRPr>
                <a:solidFill>
                  <a:schemeClr val="bg1"/>
                </a:solidFill>
                <a:latin typeface="Segoe UI Light" panose="020B0502040204020203" pitchFamily="34" charset="0"/>
                <a:cs typeface="Segoe UI Light" panose="020B0502040204020203" pitchFamily="34" charset="0"/>
              </a:defRPr>
            </a:lvl1pPr>
          </a:lstStyle>
          <a:p>
            <a:pPr lvl="0"/>
            <a:r>
              <a:rPr lang="en-US"/>
              <a:t>Agenda</a:t>
            </a:r>
          </a:p>
        </p:txBody>
      </p:sp>
    </p:spTree>
    <p:extLst>
      <p:ext uri="{BB962C8B-B14F-4D97-AF65-F5344CB8AC3E}">
        <p14:creationId xmlns:p14="http://schemas.microsoft.com/office/powerpoint/2010/main" val="39760336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04519" y="2369617"/>
            <a:ext cx="2057401" cy="2162175"/>
          </a:xfrm>
          <a:prstGeom prst="rect">
            <a:avLst/>
          </a:prstGeom>
        </p:spPr>
      </p:pic>
      <p:sp>
        <p:nvSpPr>
          <p:cNvPr id="16" name="Picture Placeholder 3"/>
          <p:cNvSpPr>
            <a:spLocks noGrp="1"/>
          </p:cNvSpPr>
          <p:nvPr>
            <p:ph type="pic" sz="quarter" idx="11"/>
          </p:nvPr>
        </p:nvSpPr>
        <p:spPr>
          <a:xfrm>
            <a:off x="5104520" y="2369618"/>
            <a:ext cx="2057400" cy="2162175"/>
          </a:xfrm>
        </p:spPr>
        <p:txBody>
          <a:bodyPr/>
          <a:lstStyle/>
          <a:p>
            <a:endParaRPr lang="en-US"/>
          </a:p>
        </p:txBody>
      </p:sp>
      <p:sp>
        <p:nvSpPr>
          <p:cNvPr id="27" name="Text Placeholder 6"/>
          <p:cNvSpPr>
            <a:spLocks noGrp="1"/>
          </p:cNvSpPr>
          <p:nvPr>
            <p:ph type="body" sz="quarter" idx="12" hasCustomPrompt="1"/>
          </p:nvPr>
        </p:nvSpPr>
        <p:spPr>
          <a:xfrm>
            <a:off x="5104518" y="1929048"/>
            <a:ext cx="2057400" cy="348238"/>
          </a:xfrm>
        </p:spPr>
        <p:txBody>
          <a:bodyPr>
            <a:normAutofit/>
          </a:bodyPr>
          <a:lstStyle>
            <a:lvl1pPr marL="0" indent="0">
              <a:buNone/>
              <a:defRPr lang="en-US" sz="1600"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Presenter name</a:t>
            </a:r>
          </a:p>
        </p:txBody>
      </p:sp>
      <p:sp>
        <p:nvSpPr>
          <p:cNvPr id="28" name="Text Placeholder 6"/>
          <p:cNvSpPr>
            <a:spLocks noGrp="1"/>
          </p:cNvSpPr>
          <p:nvPr>
            <p:ph type="body" sz="quarter" idx="13" hasCustomPrompt="1"/>
          </p:nvPr>
        </p:nvSpPr>
        <p:spPr>
          <a:xfrm>
            <a:off x="5104518" y="4624122"/>
            <a:ext cx="2057400" cy="348238"/>
          </a:xfrm>
        </p:spPr>
        <p:txBody>
          <a:bodyPr>
            <a:normAutofit/>
          </a:bodyPr>
          <a:lstStyle>
            <a:lvl1pPr marL="0" indent="0">
              <a:buNone/>
              <a:defRPr lang="en-US" sz="1200" i="1"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Title</a:t>
            </a:r>
          </a:p>
        </p:txBody>
      </p:sp>
    </p:spTree>
    <p:extLst>
      <p:ext uri="{BB962C8B-B14F-4D97-AF65-F5344CB8AC3E}">
        <p14:creationId xmlns:p14="http://schemas.microsoft.com/office/powerpoint/2010/main" val="25826287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2836" y="2369617"/>
            <a:ext cx="2057401" cy="2162175"/>
          </a:xfrm>
          <a:prstGeom prst="rect">
            <a:avLst/>
          </a:prstGeom>
        </p:spPr>
      </p:pic>
      <p:sp>
        <p:nvSpPr>
          <p:cNvPr id="16" name="Picture Placeholder 3"/>
          <p:cNvSpPr>
            <a:spLocks noGrp="1"/>
          </p:cNvSpPr>
          <p:nvPr>
            <p:ph type="pic" sz="quarter" idx="11"/>
          </p:nvPr>
        </p:nvSpPr>
        <p:spPr>
          <a:xfrm>
            <a:off x="3972837" y="2369618"/>
            <a:ext cx="2057400" cy="2162175"/>
          </a:xfrm>
        </p:spPr>
        <p:txBody>
          <a:bodyPr/>
          <a:lstStyle/>
          <a:p>
            <a:endParaRPr lang="en-US"/>
          </a:p>
        </p:txBody>
      </p:sp>
      <p:sp>
        <p:nvSpPr>
          <p:cNvPr id="27" name="Text Placeholder 6"/>
          <p:cNvSpPr>
            <a:spLocks noGrp="1"/>
          </p:cNvSpPr>
          <p:nvPr>
            <p:ph type="body" sz="quarter" idx="12" hasCustomPrompt="1"/>
          </p:nvPr>
        </p:nvSpPr>
        <p:spPr>
          <a:xfrm>
            <a:off x="3972835" y="1929048"/>
            <a:ext cx="2057400" cy="348238"/>
          </a:xfrm>
        </p:spPr>
        <p:txBody>
          <a:bodyPr>
            <a:normAutofit/>
          </a:bodyPr>
          <a:lstStyle>
            <a:lvl1pPr marL="0" indent="0">
              <a:buNone/>
              <a:defRPr lang="en-US" sz="1600"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Presenter name</a:t>
            </a:r>
          </a:p>
        </p:txBody>
      </p:sp>
      <p:sp>
        <p:nvSpPr>
          <p:cNvPr id="28" name="Text Placeholder 6"/>
          <p:cNvSpPr>
            <a:spLocks noGrp="1"/>
          </p:cNvSpPr>
          <p:nvPr>
            <p:ph type="body" sz="quarter" idx="13" hasCustomPrompt="1"/>
          </p:nvPr>
        </p:nvSpPr>
        <p:spPr>
          <a:xfrm>
            <a:off x="3972835" y="4624122"/>
            <a:ext cx="2057400" cy="348238"/>
          </a:xfrm>
        </p:spPr>
        <p:txBody>
          <a:bodyPr>
            <a:normAutofit/>
          </a:bodyPr>
          <a:lstStyle>
            <a:lvl1pPr marL="0" indent="0">
              <a:buNone/>
              <a:defRPr lang="en-US" sz="1200" i="1"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Title</a:t>
            </a:r>
          </a:p>
        </p:txBody>
      </p:sp>
      <p:pic>
        <p:nvPicPr>
          <p:cNvPr id="29" name="Picture 2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95332" y="2348522"/>
            <a:ext cx="2057401" cy="2162175"/>
          </a:xfrm>
          <a:prstGeom prst="rect">
            <a:avLst/>
          </a:prstGeom>
        </p:spPr>
      </p:pic>
      <p:sp>
        <p:nvSpPr>
          <p:cNvPr id="30" name="Picture Placeholder 3"/>
          <p:cNvSpPr>
            <a:spLocks noGrp="1"/>
          </p:cNvSpPr>
          <p:nvPr>
            <p:ph type="pic" sz="quarter" idx="14"/>
          </p:nvPr>
        </p:nvSpPr>
        <p:spPr>
          <a:xfrm>
            <a:off x="6195333" y="2369618"/>
            <a:ext cx="2057400" cy="2162175"/>
          </a:xfrm>
        </p:spPr>
        <p:txBody>
          <a:bodyPr/>
          <a:lstStyle/>
          <a:p>
            <a:endParaRPr lang="en-US"/>
          </a:p>
        </p:txBody>
      </p:sp>
      <p:sp>
        <p:nvSpPr>
          <p:cNvPr id="31" name="Text Placeholder 6"/>
          <p:cNvSpPr>
            <a:spLocks noGrp="1"/>
          </p:cNvSpPr>
          <p:nvPr>
            <p:ph type="body" sz="quarter" idx="15" hasCustomPrompt="1"/>
          </p:nvPr>
        </p:nvSpPr>
        <p:spPr>
          <a:xfrm>
            <a:off x="6195331" y="1929048"/>
            <a:ext cx="2057400" cy="348238"/>
          </a:xfrm>
        </p:spPr>
        <p:txBody>
          <a:bodyPr>
            <a:normAutofit/>
          </a:bodyPr>
          <a:lstStyle>
            <a:lvl1pPr marL="0" indent="0">
              <a:buNone/>
              <a:defRPr lang="en-US" sz="1600"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Presenter name</a:t>
            </a:r>
          </a:p>
        </p:txBody>
      </p:sp>
      <p:sp>
        <p:nvSpPr>
          <p:cNvPr id="32" name="Text Placeholder 6"/>
          <p:cNvSpPr>
            <a:spLocks noGrp="1"/>
          </p:cNvSpPr>
          <p:nvPr>
            <p:ph type="body" sz="quarter" idx="16" hasCustomPrompt="1"/>
          </p:nvPr>
        </p:nvSpPr>
        <p:spPr>
          <a:xfrm>
            <a:off x="6195331" y="4624122"/>
            <a:ext cx="2057400" cy="348238"/>
          </a:xfrm>
        </p:spPr>
        <p:txBody>
          <a:bodyPr>
            <a:normAutofit/>
          </a:bodyPr>
          <a:lstStyle>
            <a:lvl1pPr marL="0" indent="0">
              <a:buNone/>
              <a:defRPr lang="en-US" sz="1200" i="1"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Title</a:t>
            </a:r>
          </a:p>
        </p:txBody>
      </p:sp>
    </p:spTree>
    <p:extLst>
      <p:ext uri="{BB962C8B-B14F-4D97-AF65-F5344CB8AC3E}">
        <p14:creationId xmlns:p14="http://schemas.microsoft.com/office/powerpoint/2010/main" val="17953880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32099" y="2369617"/>
            <a:ext cx="2057401" cy="2162175"/>
          </a:xfrm>
          <a:prstGeom prst="rect">
            <a:avLst/>
          </a:prstGeom>
        </p:spPr>
      </p:pic>
      <p:sp>
        <p:nvSpPr>
          <p:cNvPr id="4" name="Picture Placeholder 3"/>
          <p:cNvSpPr>
            <a:spLocks noGrp="1"/>
          </p:cNvSpPr>
          <p:nvPr>
            <p:ph type="pic" sz="quarter" idx="11"/>
          </p:nvPr>
        </p:nvSpPr>
        <p:spPr>
          <a:xfrm>
            <a:off x="2832100" y="2369618"/>
            <a:ext cx="2057400" cy="2162175"/>
          </a:xfrm>
        </p:spPr>
        <p:txBody>
          <a:bodyPr/>
          <a:lstStyle/>
          <a:p>
            <a:endParaRPr lang="en-US"/>
          </a:p>
        </p:txBody>
      </p:sp>
      <p:sp>
        <p:nvSpPr>
          <p:cNvPr id="17" name="Text Placeholder 6"/>
          <p:cNvSpPr>
            <a:spLocks noGrp="1"/>
          </p:cNvSpPr>
          <p:nvPr>
            <p:ph type="body" sz="quarter" idx="12" hasCustomPrompt="1"/>
          </p:nvPr>
        </p:nvSpPr>
        <p:spPr>
          <a:xfrm>
            <a:off x="2832098" y="1929048"/>
            <a:ext cx="2057400" cy="348238"/>
          </a:xfrm>
        </p:spPr>
        <p:txBody>
          <a:bodyPr>
            <a:normAutofit/>
          </a:bodyPr>
          <a:lstStyle>
            <a:lvl1pPr marL="0" indent="0">
              <a:buNone/>
              <a:defRPr lang="en-US" sz="1600"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Presenter name</a:t>
            </a:r>
          </a:p>
        </p:txBody>
      </p:sp>
      <p:sp>
        <p:nvSpPr>
          <p:cNvPr id="18" name="Text Placeholder 6"/>
          <p:cNvSpPr>
            <a:spLocks noGrp="1"/>
          </p:cNvSpPr>
          <p:nvPr>
            <p:ph type="body" sz="quarter" idx="13" hasCustomPrompt="1"/>
          </p:nvPr>
        </p:nvSpPr>
        <p:spPr>
          <a:xfrm>
            <a:off x="2832098" y="4624122"/>
            <a:ext cx="2057400" cy="348238"/>
          </a:xfrm>
        </p:spPr>
        <p:txBody>
          <a:bodyPr>
            <a:normAutofit/>
          </a:bodyPr>
          <a:lstStyle>
            <a:lvl1pPr marL="0" indent="0">
              <a:buNone/>
              <a:defRPr lang="en-US" sz="1200" i="1"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Title</a:t>
            </a:r>
          </a:p>
        </p:txBody>
      </p:sp>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54595" y="2348522"/>
            <a:ext cx="2057401" cy="2162175"/>
          </a:xfrm>
          <a:prstGeom prst="rect">
            <a:avLst/>
          </a:prstGeom>
        </p:spPr>
      </p:pic>
      <p:sp>
        <p:nvSpPr>
          <p:cNvPr id="20" name="Picture Placeholder 3"/>
          <p:cNvSpPr>
            <a:spLocks noGrp="1"/>
          </p:cNvSpPr>
          <p:nvPr>
            <p:ph type="pic" sz="quarter" idx="14"/>
          </p:nvPr>
        </p:nvSpPr>
        <p:spPr>
          <a:xfrm>
            <a:off x="5054596" y="2369618"/>
            <a:ext cx="2057400" cy="2162175"/>
          </a:xfrm>
        </p:spPr>
        <p:txBody>
          <a:bodyPr/>
          <a:lstStyle/>
          <a:p>
            <a:endParaRPr lang="en-US"/>
          </a:p>
        </p:txBody>
      </p:sp>
      <p:sp>
        <p:nvSpPr>
          <p:cNvPr id="21" name="Text Placeholder 6"/>
          <p:cNvSpPr>
            <a:spLocks noGrp="1"/>
          </p:cNvSpPr>
          <p:nvPr>
            <p:ph type="body" sz="quarter" idx="15" hasCustomPrompt="1"/>
          </p:nvPr>
        </p:nvSpPr>
        <p:spPr>
          <a:xfrm>
            <a:off x="5054594" y="1929048"/>
            <a:ext cx="2057400" cy="348238"/>
          </a:xfrm>
        </p:spPr>
        <p:txBody>
          <a:bodyPr>
            <a:normAutofit/>
          </a:bodyPr>
          <a:lstStyle>
            <a:lvl1pPr marL="0" indent="0">
              <a:buNone/>
              <a:defRPr lang="en-US" sz="1600"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Presenter name</a:t>
            </a:r>
          </a:p>
        </p:txBody>
      </p:sp>
      <p:sp>
        <p:nvSpPr>
          <p:cNvPr id="22" name="Text Placeholder 6"/>
          <p:cNvSpPr>
            <a:spLocks noGrp="1"/>
          </p:cNvSpPr>
          <p:nvPr>
            <p:ph type="body" sz="quarter" idx="16" hasCustomPrompt="1"/>
          </p:nvPr>
        </p:nvSpPr>
        <p:spPr>
          <a:xfrm>
            <a:off x="5054594" y="4624122"/>
            <a:ext cx="2057400" cy="348238"/>
          </a:xfrm>
        </p:spPr>
        <p:txBody>
          <a:bodyPr>
            <a:normAutofit/>
          </a:bodyPr>
          <a:lstStyle>
            <a:lvl1pPr marL="0" indent="0">
              <a:buNone/>
              <a:defRPr lang="en-US" sz="1200" i="1"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Title</a:t>
            </a:r>
          </a:p>
        </p:txBody>
      </p:sp>
      <p:pic>
        <p:nvPicPr>
          <p:cNvPr id="23" name="Picture 2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77099" y="2348522"/>
            <a:ext cx="2057401" cy="2162175"/>
          </a:xfrm>
          <a:prstGeom prst="rect">
            <a:avLst/>
          </a:prstGeom>
        </p:spPr>
      </p:pic>
      <p:sp>
        <p:nvSpPr>
          <p:cNvPr id="24" name="Picture Placeholder 3"/>
          <p:cNvSpPr>
            <a:spLocks noGrp="1"/>
          </p:cNvSpPr>
          <p:nvPr>
            <p:ph type="pic" sz="quarter" idx="17"/>
          </p:nvPr>
        </p:nvSpPr>
        <p:spPr>
          <a:xfrm>
            <a:off x="7277100" y="2369618"/>
            <a:ext cx="2057400" cy="2162175"/>
          </a:xfrm>
        </p:spPr>
        <p:txBody>
          <a:bodyPr/>
          <a:lstStyle/>
          <a:p>
            <a:endParaRPr lang="en-US"/>
          </a:p>
        </p:txBody>
      </p:sp>
      <p:sp>
        <p:nvSpPr>
          <p:cNvPr id="25" name="Text Placeholder 6"/>
          <p:cNvSpPr>
            <a:spLocks noGrp="1"/>
          </p:cNvSpPr>
          <p:nvPr>
            <p:ph type="body" sz="quarter" idx="18" hasCustomPrompt="1"/>
          </p:nvPr>
        </p:nvSpPr>
        <p:spPr>
          <a:xfrm>
            <a:off x="7277098" y="1929048"/>
            <a:ext cx="2057400" cy="348238"/>
          </a:xfrm>
        </p:spPr>
        <p:txBody>
          <a:bodyPr>
            <a:normAutofit/>
          </a:bodyPr>
          <a:lstStyle>
            <a:lvl1pPr marL="0" indent="0">
              <a:buNone/>
              <a:defRPr lang="en-US" sz="1600"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Presenter name</a:t>
            </a:r>
          </a:p>
        </p:txBody>
      </p:sp>
      <p:sp>
        <p:nvSpPr>
          <p:cNvPr id="26" name="Text Placeholder 6"/>
          <p:cNvSpPr>
            <a:spLocks noGrp="1"/>
          </p:cNvSpPr>
          <p:nvPr>
            <p:ph type="body" sz="quarter" idx="19" hasCustomPrompt="1"/>
          </p:nvPr>
        </p:nvSpPr>
        <p:spPr>
          <a:xfrm>
            <a:off x="7277098" y="4624122"/>
            <a:ext cx="2057400" cy="348238"/>
          </a:xfrm>
        </p:spPr>
        <p:txBody>
          <a:bodyPr>
            <a:normAutofit/>
          </a:bodyPr>
          <a:lstStyle>
            <a:lvl1pPr marL="0" indent="0">
              <a:buNone/>
              <a:defRPr lang="en-US" sz="1200" i="1" kern="1200" baseline="0" dirty="0" smtClean="0">
                <a:solidFill>
                  <a:srgbClr val="0078D7"/>
                </a:solidFill>
                <a:latin typeface="Segoe UI Light" panose="020B0502040204020203" pitchFamily="34" charset="0"/>
                <a:ea typeface="+mn-ea"/>
                <a:cs typeface="Segoe UI Light" panose="020B0502040204020203" pitchFamily="34" charset="0"/>
              </a:defRPr>
            </a:lvl1pPr>
          </a:lstStyle>
          <a:p>
            <a:pPr lvl="0"/>
            <a:r>
              <a:rPr lang="en-US"/>
              <a:t>Title</a:t>
            </a:r>
          </a:p>
        </p:txBody>
      </p:sp>
    </p:spTree>
    <p:extLst>
      <p:ext uri="{BB962C8B-B14F-4D97-AF65-F5344CB8AC3E}">
        <p14:creationId xmlns:p14="http://schemas.microsoft.com/office/powerpoint/2010/main" val="2292001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39744"/>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196016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39744"/>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077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411760"/>
            <a:ext cx="11653523" cy="1704996"/>
          </a:xfrm>
        </p:spPr>
        <p:txBody>
          <a:bodyPr/>
          <a:lstStyle>
            <a:lvl1pPr marL="0" indent="0">
              <a:buNone/>
              <a:defRPr lang="en-US" sz="3921" b="0" kern="1200" spc="0" baseline="0" dirty="0" smtClean="0">
                <a:gradFill>
                  <a:gsLst>
                    <a:gs pos="1250">
                      <a:schemeClr val="accent2"/>
                    </a:gs>
                    <a:gs pos="100000">
                      <a:schemeClr val="accent2"/>
                    </a:gs>
                  </a:gsLst>
                  <a:lin ang="5400000" scaled="0"/>
                </a:gradFill>
                <a:latin typeface="+mj-lt"/>
                <a:ea typeface="+mn-ea"/>
                <a:cs typeface="+mn-cs"/>
              </a:defRPr>
            </a:lvl1pPr>
            <a:lvl2pPr marL="0" indent="0">
              <a:buFontTx/>
              <a:buNone/>
              <a:defRPr sz="1961"/>
            </a:lvl2pPr>
            <a:lvl3pPr marL="331444" indent="-164943">
              <a:buFont typeface="Arial" pitchFamily="34" charset="0"/>
              <a:buChar char="•"/>
              <a:tabLst>
                <a:tab pos="331444" algn="l"/>
              </a:tabLst>
              <a:defRPr/>
            </a:lvl3pPr>
            <a:lvl4pPr marL="508837" indent="-177393">
              <a:buFont typeface="Arial" pitchFamily="34" charset="0"/>
              <a:buChar char="•"/>
              <a:defRPr/>
            </a:lvl4pPr>
            <a:lvl5pPr marL="619317" indent="-110482">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28370399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Level 4 - Dat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8740" y="2904065"/>
            <a:ext cx="2956560" cy="920223"/>
          </a:xfrm>
        </p:spPr>
        <p:txBody>
          <a:bodyPr/>
          <a:lstStyle>
            <a:lvl1pPr>
              <a:defRPr/>
            </a:lvl1pPr>
          </a:lstStyle>
          <a:p>
            <a:r>
              <a:rPr lang="en-US"/>
              <a:t>Data point 1</a:t>
            </a:r>
          </a:p>
        </p:txBody>
      </p:sp>
      <p:sp>
        <p:nvSpPr>
          <p:cNvPr id="3" name="Slide Number Placeholder 2"/>
          <p:cNvSpPr>
            <a:spLocks noGrp="1"/>
          </p:cNvSpPr>
          <p:nvPr>
            <p:ph type="sldNum" sz="quarter" idx="10"/>
          </p:nvPr>
        </p:nvSpPr>
        <p:spPr/>
        <p:txBody>
          <a:bodyPr/>
          <a:lstStyle/>
          <a:p>
            <a:endParaRPr lang="en-US"/>
          </a:p>
        </p:txBody>
      </p:sp>
      <p:sp>
        <p:nvSpPr>
          <p:cNvPr id="9" name="Text Placeholder 7"/>
          <p:cNvSpPr>
            <a:spLocks noGrp="1"/>
          </p:cNvSpPr>
          <p:nvPr>
            <p:ph type="body" sz="quarter" idx="11" hasCustomPrompt="1"/>
          </p:nvPr>
        </p:nvSpPr>
        <p:spPr>
          <a:xfrm>
            <a:off x="4574540" y="2904064"/>
            <a:ext cx="2956560" cy="920223"/>
          </a:xfrm>
        </p:spPr>
        <p:txBody>
          <a:bodyPr vert="horz" lIns="91440" tIns="45720" rIns="91440" bIns="45720" rtlCol="0" anchor="ctr">
            <a:noAutofit/>
          </a:bodyPr>
          <a:lstStyle>
            <a:lvl1pPr>
              <a:defRPr lang="en-US" sz="2000" dirty="0">
                <a:solidFill>
                  <a:srgbClr val="0078D7"/>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Data point 2</a:t>
            </a:r>
          </a:p>
        </p:txBody>
      </p:sp>
      <p:sp>
        <p:nvSpPr>
          <p:cNvPr id="10" name="Text Placeholder 7"/>
          <p:cNvSpPr>
            <a:spLocks noGrp="1"/>
          </p:cNvSpPr>
          <p:nvPr>
            <p:ph type="body" sz="quarter" idx="12" hasCustomPrompt="1"/>
          </p:nvPr>
        </p:nvSpPr>
        <p:spPr>
          <a:xfrm>
            <a:off x="7800340" y="2904063"/>
            <a:ext cx="2956560" cy="920223"/>
          </a:xfrm>
        </p:spPr>
        <p:txBody>
          <a:bodyPr vert="horz" lIns="91440" tIns="45720" rIns="91440" bIns="45720" rtlCol="0" anchor="ctr">
            <a:normAutofit/>
          </a:bodyPr>
          <a:lstStyle>
            <a:lvl1pPr>
              <a:defRPr lang="en-US" dirty="0">
                <a:solidFill>
                  <a:srgbClr val="0078D7"/>
                </a:solidFill>
                <a:latin typeface="Segoe UI Light" panose="020B0502040204020203" pitchFamily="34" charset="0"/>
                <a:ea typeface="+mj-ea"/>
                <a:cs typeface="Segoe UI Light" panose="020B0502040204020203" pitchFamily="34" charset="0"/>
              </a:defRPr>
            </a:lvl1pPr>
          </a:lstStyle>
          <a:p>
            <a:pPr lvl="0">
              <a:spcBef>
                <a:spcPct val="0"/>
              </a:spcBef>
              <a:buNone/>
            </a:pPr>
            <a:r>
              <a:rPr lang="en-US"/>
              <a:t>Data point 3</a:t>
            </a:r>
          </a:p>
        </p:txBody>
      </p:sp>
    </p:spTree>
    <p:extLst>
      <p:ext uri="{BB962C8B-B14F-4D97-AF65-F5344CB8AC3E}">
        <p14:creationId xmlns:p14="http://schemas.microsoft.com/office/powerpoint/2010/main" val="789922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4600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2B55F8A-5671-42F1-84A9-5E8CD2C34E79}"/>
              </a:ext>
            </a:extLst>
          </p:cNvPr>
          <p:cNvSpPr/>
          <p:nvPr userDrawn="1"/>
        </p:nvSpPr>
        <p:spPr>
          <a:xfrm>
            <a:off x="0" y="0"/>
            <a:ext cx="12192000" cy="6857999"/>
          </a:xfrm>
          <a:prstGeom prst="rect">
            <a:avLst/>
          </a:prstGeom>
          <a:solidFill>
            <a:schemeClr val="tx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7286A449-0EAF-4F8A-9978-70A28FC1808F}"/>
              </a:ext>
            </a:extLst>
          </p:cNvPr>
          <p:cNvSpPr>
            <a:spLocks noGrp="1"/>
          </p:cNvSpPr>
          <p:nvPr>
            <p:ph type="ctrTitle"/>
          </p:nvPr>
        </p:nvSpPr>
        <p:spPr>
          <a:xfrm>
            <a:off x="0" y="0"/>
            <a:ext cx="12192000" cy="6857999"/>
          </a:xfrm>
        </p:spPr>
        <p:txBody>
          <a:bodyPr anchor="ctr">
            <a:noAutofit/>
          </a:bodyPr>
          <a:lstStyle>
            <a:lvl1pPr algn="ctr">
              <a:defRPr sz="6600" spc="-30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defRPr>
            </a:lvl1pPr>
          </a:lstStyle>
          <a:p>
            <a:r>
              <a:rPr lang="en-US" dirty="0"/>
              <a:t>Click to edit Master title style</a:t>
            </a:r>
            <a:endParaRPr lang="en-CA" dirty="0"/>
          </a:p>
        </p:txBody>
      </p:sp>
    </p:spTree>
    <p:extLst>
      <p:ext uri="{BB962C8B-B14F-4D97-AF65-F5344CB8AC3E}">
        <p14:creationId xmlns:p14="http://schemas.microsoft.com/office/powerpoint/2010/main" val="3290955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rk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2B55F8A-5671-42F1-84A9-5E8CD2C34E79}"/>
              </a:ext>
            </a:extLst>
          </p:cNvPr>
          <p:cNvSpPr/>
          <p:nvPr userDrawn="1"/>
        </p:nvSpPr>
        <p:spPr>
          <a:xfrm>
            <a:off x="0" y="0"/>
            <a:ext cx="12192000" cy="6857999"/>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7286A449-0EAF-4F8A-9978-70A28FC1808F}"/>
              </a:ext>
            </a:extLst>
          </p:cNvPr>
          <p:cNvSpPr>
            <a:spLocks noGrp="1"/>
          </p:cNvSpPr>
          <p:nvPr>
            <p:ph type="ctrTitle"/>
          </p:nvPr>
        </p:nvSpPr>
        <p:spPr>
          <a:xfrm>
            <a:off x="0" y="0"/>
            <a:ext cx="12192000" cy="6857999"/>
          </a:xfrm>
        </p:spPr>
        <p:txBody>
          <a:bodyPr anchor="ctr">
            <a:noAutofit/>
          </a:bodyPr>
          <a:lstStyle>
            <a:lvl1pPr algn="ctr">
              <a:defRPr sz="6600" spc="-30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defRPr>
            </a:lvl1pPr>
          </a:lstStyle>
          <a:p>
            <a:r>
              <a:rPr lang="en-US" dirty="0"/>
              <a:t>Click to edit Master title style</a:t>
            </a:r>
            <a:endParaRPr lang="en-CA" dirty="0"/>
          </a:p>
        </p:txBody>
      </p:sp>
    </p:spTree>
    <p:extLst>
      <p:ext uri="{BB962C8B-B14F-4D97-AF65-F5344CB8AC3E}">
        <p14:creationId xmlns:p14="http://schemas.microsoft.com/office/powerpoint/2010/main" val="1844967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4621-82E3-40AA-9ED4-8D6C4E5921B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E00A9E3-C1D3-49A3-8306-FB9D8F60D7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771FB9C-0D85-471D-8BB7-134BC62FE0C1}"/>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5" name="Footer Placeholder 4">
            <a:extLst>
              <a:ext uri="{FF2B5EF4-FFF2-40B4-BE49-F238E27FC236}">
                <a16:creationId xmlns:a16="http://schemas.microsoft.com/office/drawing/2014/main" id="{9189A179-8226-416E-AEF5-B1760CCE71E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B72A47E3-8E8C-46B6-B020-DC4B299857A1}"/>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21772286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FD13-E77B-4D1A-88A7-576524D7B9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AB80D75-6632-4820-AE99-A28D16167E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2308F0-7912-4050-8332-69CA51FA1F4E}"/>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5" name="Footer Placeholder 4">
            <a:extLst>
              <a:ext uri="{FF2B5EF4-FFF2-40B4-BE49-F238E27FC236}">
                <a16:creationId xmlns:a16="http://schemas.microsoft.com/office/drawing/2014/main" id="{E693D8BE-47C5-475A-B92E-3E7FBFC0E4B1}"/>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5F3E682E-D028-4574-A7EA-83644E43F686}"/>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11828205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CE215-A0B9-4C3F-9C1B-219FAFC14FD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C7BDD72-B019-48CD-ACEA-728457DE75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1FE7DF5-9E54-4FAE-BA2A-EFA2E64A76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B8EB9A3-B263-4F2E-8E86-89ED9E48478B}"/>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6" name="Footer Placeholder 5">
            <a:extLst>
              <a:ext uri="{FF2B5EF4-FFF2-40B4-BE49-F238E27FC236}">
                <a16:creationId xmlns:a16="http://schemas.microsoft.com/office/drawing/2014/main" id="{7928B864-EB6F-4450-9BA3-DEC32B1BB795}"/>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99FBB463-FFBD-465F-8092-EEDE0C5C1C26}"/>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8696225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8036-CB0A-4C65-B198-C954FB25825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B3F6834-CD5E-4D95-AEE3-681AC0978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BD2270-255B-4641-A350-2573DDD81E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7FFD8F5-A666-448B-B471-866B5E66C4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2260A6-5F2A-4252-B66C-0AF1668B5A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A1A6242-128B-413E-A4D5-AD554989503B}"/>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8" name="Footer Placeholder 7">
            <a:extLst>
              <a:ext uri="{FF2B5EF4-FFF2-40B4-BE49-F238E27FC236}">
                <a16:creationId xmlns:a16="http://schemas.microsoft.com/office/drawing/2014/main" id="{B8DF1FAD-EA2E-4FDD-8D19-0B6F9668DF22}"/>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9" name="Slide Number Placeholder 8">
            <a:extLst>
              <a:ext uri="{FF2B5EF4-FFF2-40B4-BE49-F238E27FC236}">
                <a16:creationId xmlns:a16="http://schemas.microsoft.com/office/drawing/2014/main" id="{9E91B3F7-9B18-4A8E-8F24-78BD0BB3BEE7}"/>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37617468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AA24-C4C4-41FC-AA95-7C504E34AE0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E940CB1-F980-4E09-BB7D-E30499CA1E15}"/>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4" name="Footer Placeholder 3">
            <a:extLst>
              <a:ext uri="{FF2B5EF4-FFF2-40B4-BE49-F238E27FC236}">
                <a16:creationId xmlns:a16="http://schemas.microsoft.com/office/drawing/2014/main" id="{2B4D9EC4-172B-4E23-92E2-3D675F7CEAC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A6D45501-FFF8-406E-8DCC-E04E11CF6412}"/>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4416565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C10D35-883E-4BA7-8BA3-5C97F9A84B24}"/>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3" name="Footer Placeholder 2">
            <a:extLst>
              <a:ext uri="{FF2B5EF4-FFF2-40B4-BE49-F238E27FC236}">
                <a16:creationId xmlns:a16="http://schemas.microsoft.com/office/drawing/2014/main" id="{A2958029-0369-4E04-B2AB-317C85168344}"/>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44AD252C-4A49-4CCA-B453-586632FFE019}"/>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22583098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4F391-5A7D-4223-9A60-EDEFF443C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363298C-AFE9-41B3-AC83-CB020E6056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88240C2-A83E-4179-9FF6-AB11458BF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F1624-B0F3-4D94-9F07-C5E3F25B71EE}"/>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6" name="Footer Placeholder 5">
            <a:extLst>
              <a:ext uri="{FF2B5EF4-FFF2-40B4-BE49-F238E27FC236}">
                <a16:creationId xmlns:a16="http://schemas.microsoft.com/office/drawing/2014/main" id="{A16E6816-80C7-4018-B5ED-81062DE653B5}"/>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7E2A19F9-9389-4E6A-952F-AE36CFCDF943}"/>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683403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7" name="Picture 6">
            <a:extLst>
              <a:ext uri="{FF2B5EF4-FFF2-40B4-BE49-F238E27FC236}">
                <a16:creationId xmlns:a16="http://schemas.microsoft.com/office/drawing/2014/main" id="{4542F013-14EC-4C42-9D3B-AF710EF01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06136"/>
            <a:ext cx="787400" cy="81939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9280-6ED2-413E-909F-629E0175B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3FA98C9-36AB-42BD-9487-B96C6CEA1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92BF7E4A-1DC5-4060-A22A-AF084848F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8F2F3-2924-4B3A-BC59-190A5F57CFB9}"/>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6" name="Footer Placeholder 5">
            <a:extLst>
              <a:ext uri="{FF2B5EF4-FFF2-40B4-BE49-F238E27FC236}">
                <a16:creationId xmlns:a16="http://schemas.microsoft.com/office/drawing/2014/main" id="{5191C00E-3BF7-4600-95E9-0A2EA8D446E4}"/>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4D20724F-F46C-4386-967F-48582C9341AE}"/>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18165913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4750-F3AC-436B-A0DD-A9EF0A59EC3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8A3BB34-F7E0-48A0-8EA2-507436045F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64CBA47-753C-4296-AB0B-9CFC10FE7618}"/>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5" name="Footer Placeholder 4">
            <a:extLst>
              <a:ext uri="{FF2B5EF4-FFF2-40B4-BE49-F238E27FC236}">
                <a16:creationId xmlns:a16="http://schemas.microsoft.com/office/drawing/2014/main" id="{38E31FDB-FFAE-4C71-A732-A0F9C7D328EC}"/>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BA2B9E26-246B-40BB-8837-620A766A48A4}"/>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26105138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11CE04-370A-467A-90C1-05950290B2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3D345BD-405E-4081-A07A-B0C136C011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5B478DE-5B55-4FB5-BEE8-EFB4F6DCDC94}"/>
              </a:ext>
            </a:extLst>
          </p:cNvPr>
          <p:cNvSpPr>
            <a:spLocks noGrp="1"/>
          </p:cNvSpPr>
          <p:nvPr>
            <p:ph type="dt" sz="half" idx="10"/>
          </p:nvPr>
        </p:nvSpPr>
        <p:spPr>
          <a:xfrm>
            <a:off x="838200" y="6356350"/>
            <a:ext cx="2743200" cy="365125"/>
          </a:xfrm>
          <a:prstGeom prst="rect">
            <a:avLst/>
          </a:prstGeom>
        </p:spPr>
        <p:txBody>
          <a:bodyPr/>
          <a:lstStyle/>
          <a:p>
            <a:fld id="{98659DF6-97C4-4F88-BAE3-9DF2B81F3C0D}" type="datetimeFigureOut">
              <a:rPr lang="en-CA" smtClean="0"/>
              <a:t>2020-02-16</a:t>
            </a:fld>
            <a:endParaRPr lang="en-CA"/>
          </a:p>
        </p:txBody>
      </p:sp>
      <p:sp>
        <p:nvSpPr>
          <p:cNvPr id="5" name="Footer Placeholder 4">
            <a:extLst>
              <a:ext uri="{FF2B5EF4-FFF2-40B4-BE49-F238E27FC236}">
                <a16:creationId xmlns:a16="http://schemas.microsoft.com/office/drawing/2014/main" id="{A38B0105-35F8-4B06-A8EB-AC738940C031}"/>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DD114CA7-7F08-4E6F-A30E-8D8726E916F7}"/>
              </a:ext>
            </a:extLst>
          </p:cNvPr>
          <p:cNvSpPr>
            <a:spLocks noGrp="1"/>
          </p:cNvSpPr>
          <p:nvPr>
            <p:ph type="sldNum" sz="quarter" idx="12"/>
          </p:nvPr>
        </p:nvSpPr>
        <p:spPr>
          <a:xfrm>
            <a:off x="8610600" y="6356350"/>
            <a:ext cx="2743200" cy="365125"/>
          </a:xfrm>
          <a:prstGeom prst="rect">
            <a:avLst/>
          </a:prstGeom>
        </p:spPr>
        <p:txBody>
          <a:bodyPr/>
          <a:lstStyle/>
          <a:p>
            <a:fld id="{337B0231-9413-47C6-9339-9E6BD0C1BD09}" type="slidenum">
              <a:rPr lang="en-CA" smtClean="0"/>
              <a:t>‹#›</a:t>
            </a:fld>
            <a:endParaRPr lang="en-CA"/>
          </a:p>
        </p:txBody>
      </p:sp>
    </p:spTree>
    <p:extLst>
      <p:ext uri="{BB962C8B-B14F-4D97-AF65-F5344CB8AC3E}">
        <p14:creationId xmlns:p14="http://schemas.microsoft.com/office/powerpoint/2010/main" val="4082623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 GlobalPowerPlatformBootcamp</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11" name="Picture 10">
            <a:extLst>
              <a:ext uri="{FF2B5EF4-FFF2-40B4-BE49-F238E27FC236}">
                <a16:creationId xmlns:a16="http://schemas.microsoft.com/office/drawing/2014/main" id="{ACA724A9-BAC3-45C6-B45C-E04361BA7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900" y="5820395"/>
            <a:ext cx="758825" cy="789654"/>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7257011" y="6222237"/>
            <a:ext cx="3951823"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14" name="Picture 13">
            <a:extLst>
              <a:ext uri="{FF2B5EF4-FFF2-40B4-BE49-F238E27FC236}">
                <a16:creationId xmlns:a16="http://schemas.microsoft.com/office/drawing/2014/main" id="{B4E23DE3-9006-4871-9818-6A3B181A9AEE}"/>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38200" y="5954072"/>
            <a:ext cx="819916" cy="853227"/>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6" r:id="rId4"/>
    <p:sldLayoutId id="2147483652" r:id="rId5"/>
    <p:sldLayoutId id="2147483653" r:id="rId6"/>
    <p:sldLayoutId id="2147483654" r:id="rId7"/>
    <p:sldLayoutId id="2147483655" r:id="rId8"/>
    <p:sldLayoutId id="2147483664" r:id="rId9"/>
    <p:sldLayoutId id="2147483665" r:id="rId10"/>
    <p:sldLayoutId id="2147483670" r:id="rId11"/>
    <p:sldLayoutId id="2147483671" r:id="rId12"/>
    <p:sldLayoutId id="2147483672" r:id="rId13"/>
    <p:sldLayoutId id="2147483674" r:id="rId14"/>
    <p:sldLayoutId id="2147483662" r:id="rId15"/>
    <p:sldLayoutId id="2147483661" r:id="rId16"/>
    <p:sldLayoutId id="2147483676" r:id="rId17"/>
    <p:sldLayoutId id="2147483669" r:id="rId18"/>
    <p:sldLayoutId id="2147483673" r:id="rId19"/>
    <p:sldLayoutId id="2147483656" r:id="rId20"/>
    <p:sldLayoutId id="2147483657" r:id="rId21"/>
    <p:sldLayoutId id="2147483658" r:id="rId22"/>
    <p:sldLayoutId id="214748365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50 G:20 B:90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1775">
                            <a:schemeClr val="bg1"/>
                          </a:gs>
                          <a:gs pos="14000">
                            <a:schemeClr val="bg1"/>
                          </a:gs>
                        </a:gsLst>
                        <a:lin ang="5400000" scaled="0"/>
                      </a:gradFill>
                      <a:ea typeface="Segoe UI" pitchFamily="34" charset="0"/>
                      <a:cs typeface="Segoe UI" pitchFamily="34" charset="0"/>
                    </a:rPr>
                    <a:t>R:</a:t>
                  </a:r>
                  <a:r>
                    <a:rPr lang="en-US" sz="490" baseline="0">
                      <a:gradFill>
                        <a:gsLst>
                          <a:gs pos="1775">
                            <a:schemeClr val="bg1"/>
                          </a:gs>
                          <a:gs pos="14000">
                            <a:schemeClr val="bg1"/>
                          </a:gs>
                        </a:gsLst>
                        <a:lin ang="5400000" scaled="0"/>
                      </a:gradFill>
                      <a:ea typeface="Segoe UI" pitchFamily="34" charset="0"/>
                      <a:cs typeface="Segoe UI" pitchFamily="34" charset="0"/>
                    </a:rPr>
                    <a:t>0 G:32 B:80</a:t>
                  </a:r>
                  <a:endParaRPr lang="en-US" sz="49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180 G:0 B:158</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a:gradFill>
                    <a:gsLst>
                      <a:gs pos="18584">
                        <a:srgbClr val="FFFFFF"/>
                      </a:gs>
                      <a:gs pos="52000">
                        <a:srgbClr val="FFFFFF"/>
                      </a:gs>
                    </a:gsLst>
                    <a:lin ang="5400000" scaled="0"/>
                  </a:gradFill>
                  <a:ea typeface="Segoe UI" pitchFamily="34" charset="0"/>
                  <a:cs typeface="Segoe UI" pitchFamily="34" charset="0"/>
                </a:rPr>
                <a:t>R:0</a:t>
              </a:r>
              <a:r>
                <a:rPr lang="en-US" sz="490" baseline="0">
                  <a:gradFill>
                    <a:gsLst>
                      <a:gs pos="18584">
                        <a:srgbClr val="FFFFFF"/>
                      </a:gs>
                      <a:gs pos="52000">
                        <a:srgbClr val="FFFFFF"/>
                      </a:gs>
                    </a:gsLst>
                    <a:lin ang="5400000" scaled="0"/>
                  </a:gradFill>
                  <a:ea typeface="Segoe UI" pitchFamily="34" charset="0"/>
                  <a:cs typeface="Segoe UI" pitchFamily="34" charset="0"/>
                </a:rPr>
                <a:t> G:24 B:143</a:t>
              </a:r>
              <a:endParaRPr lang="en-US" sz="49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66272">
                        <a:srgbClr val="000000"/>
                      </a:gs>
                      <a:gs pos="44000">
                        <a:srgbClr val="000000"/>
                      </a:gs>
                    </a:gsLst>
                    <a:lin ang="5400000" scaled="1"/>
                  </a:gradFill>
                  <a:ea typeface="Segoe UI" pitchFamily="34" charset="0"/>
                  <a:cs typeface="Segoe UI" pitchFamily="34" charset="0"/>
                </a:rPr>
                <a:t>R:0</a:t>
              </a:r>
              <a:r>
                <a:rPr lang="en-US" sz="490" baseline="0">
                  <a:gradFill>
                    <a:gsLst>
                      <a:gs pos="66272">
                        <a:srgbClr val="000000"/>
                      </a:gs>
                      <a:gs pos="44000">
                        <a:srgbClr val="000000"/>
                      </a:gs>
                    </a:gsLst>
                    <a:lin ang="5400000" scaled="1"/>
                  </a:gradFill>
                  <a:ea typeface="Segoe UI" pitchFamily="34" charset="0"/>
                  <a:cs typeface="Segoe UI" pitchFamily="34" charset="0"/>
                </a:rPr>
                <a:t> G:188 B:242</a:t>
              </a:r>
              <a:endParaRPr lang="en-US" sz="49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390053313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84CCF5-F634-4275-8B4B-1B2CB28B0F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79D1F5E-CDFD-425A-BA62-DE8DF3D32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30882696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2.xml"/><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2.xml"/><Relationship Id="rId4" Type="http://schemas.openxmlformats.org/officeDocument/2006/relationships/hyperlink" Target="https://aka.ms/TryPVA"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72.xml"/><Relationship Id="rId5" Type="http://schemas.openxmlformats.org/officeDocument/2006/relationships/image" Target="../media/image23.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7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7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o.microsoft.com/fwlink/?LinkId=2085130&amp;clcid=0x409" TargetMode="External"/><Relationship Id="rId2" Type="http://schemas.openxmlformats.org/officeDocument/2006/relationships/notesSlide" Target="../notesSlides/notesSlide75.xml"/><Relationship Id="rId1" Type="http://schemas.openxmlformats.org/officeDocument/2006/relationships/slideLayout" Target="../slideLayouts/slideLayout38.xml"/><Relationship Id="rId5" Type="http://schemas.openxmlformats.org/officeDocument/2006/relationships/hyperlink" Target="https://microsoft.sharepoint.com/sites/infopedia/pages/layouts/kcdoc.aspx?k=g01kc-1-32470" TargetMode="External"/><Relationship Id="rId4" Type="http://schemas.openxmlformats.org/officeDocument/2006/relationships/hyperlink" Target="https://go.microsoft.com/fwlink/?linkid=2109223"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s://www.powerplatformbootcamp.com/survey" TargetMode="External"/><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n-US" dirty="0"/>
              <a:t>Getting started with Power Virtual Agents</a:t>
            </a:r>
            <a:endParaRPr lang="en-CA" dirty="0"/>
          </a:p>
        </p:txBody>
      </p:sp>
      <p:sp>
        <p:nvSpPr>
          <p:cNvPr id="3" name="Text Placeholder 2">
            <a:extLst>
              <a:ext uri="{FF2B5EF4-FFF2-40B4-BE49-F238E27FC236}">
                <a16:creationId xmlns:a16="http://schemas.microsoft.com/office/drawing/2014/main" id="{91C7E957-89D6-42F9-AB00-39545549B180}"/>
              </a:ext>
            </a:extLst>
          </p:cNvPr>
          <p:cNvSpPr>
            <a:spLocks noGrp="1"/>
          </p:cNvSpPr>
          <p:nvPr>
            <p:ph type="body" sz="quarter" idx="11"/>
          </p:nvPr>
        </p:nvSpPr>
        <p:spPr/>
        <p:txBody>
          <a:bodyPr>
            <a:normAutofit fontScale="92500" lnSpcReduction="20000"/>
          </a:bodyPr>
          <a:lstStyle/>
          <a:p>
            <a:r>
              <a:rPr lang="en-CA" dirty="0"/>
              <a:t>Hugo Bernier</a:t>
            </a:r>
          </a:p>
        </p:txBody>
      </p:sp>
    </p:spTree>
    <p:extLst>
      <p:ext uri="{BB962C8B-B14F-4D97-AF65-F5344CB8AC3E}">
        <p14:creationId xmlns:p14="http://schemas.microsoft.com/office/powerpoint/2010/main" val="70015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bg>
      <p:bgPr>
        <a:solidFill>
          <a:srgbClr val="5F7B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96C00E-91F5-4168-A75B-E269CAFD892F}"/>
              </a:ext>
            </a:extLst>
          </p:cNvPr>
          <p:cNvSpPr txBox="1"/>
          <p:nvPr/>
        </p:nvSpPr>
        <p:spPr>
          <a:xfrm>
            <a:off x="2199249" y="384301"/>
            <a:ext cx="7831442" cy="6247864"/>
          </a:xfrm>
          <a:prstGeom prst="rect">
            <a:avLst/>
          </a:prstGeom>
          <a:noFill/>
        </p:spPr>
        <p:txBody>
          <a:bodyPr wrap="square" rtlCol="0">
            <a:spAutoFit/>
          </a:bodyPr>
          <a:lstStyle/>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Found 4 people</a:t>
            </a:r>
          </a:p>
          <a:p>
            <a:endPar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a:p>
            <a:pPr marL="742950" indent="-742950">
              <a:buAutoNum type="arabicPeriod"/>
            </a:pPr>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John Smith, TO/CA</a:t>
            </a:r>
          </a:p>
          <a:p>
            <a:pPr marL="742950" indent="-742950">
              <a:buAutoNum type="arabicPeriod"/>
            </a:pPr>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John Smith, NY/NY</a:t>
            </a:r>
          </a:p>
          <a:p>
            <a:pPr marL="742950" indent="-742950">
              <a:buAutoNum type="arabicPeriod"/>
            </a:pPr>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John Smithers, BO/MA</a:t>
            </a:r>
          </a:p>
          <a:p>
            <a:pPr marL="742950" indent="-742950">
              <a:buAutoNum type="arabicPeriod"/>
            </a:pPr>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Johnny Smiths, FR/DE</a:t>
            </a:r>
          </a:p>
          <a:p>
            <a:pPr marL="742950" indent="-742950">
              <a:buAutoNum type="arabicPeriod"/>
            </a:pPr>
            <a:endPar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Reply # for more information</a:t>
            </a:r>
          </a:p>
          <a:p>
            <a:pPr marL="742950" indent="-742950">
              <a:buAutoNum type="arabicPeriod"/>
            </a:pPr>
            <a:endPar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p:txBody>
      </p:sp>
      <p:pic>
        <p:nvPicPr>
          <p:cNvPr id="2" name="nokia-sms-tone">
            <a:hlinkClick r:id="" action="ppaction://media"/>
            <a:extLst>
              <a:ext uri="{FF2B5EF4-FFF2-40B4-BE49-F238E27FC236}">
                <a16:creationId xmlns:a16="http://schemas.microsoft.com/office/drawing/2014/main" id="{568C7679-CA94-4507-A6DA-0F789A801E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17927" y="6961903"/>
            <a:ext cx="304800" cy="304800"/>
          </a:xfrm>
          <a:prstGeom prst="rect">
            <a:avLst/>
          </a:prstGeom>
        </p:spPr>
      </p:pic>
    </p:spTree>
    <p:extLst>
      <p:ext uri="{BB962C8B-B14F-4D97-AF65-F5344CB8AC3E}">
        <p14:creationId xmlns:p14="http://schemas.microsoft.com/office/powerpoint/2010/main" val="1960191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5F7B37"/>
        </a:solidFill>
        <a:effectLst/>
      </p:bgPr>
    </p:bg>
    <p:spTree>
      <p:nvGrpSpPr>
        <p:cNvPr id="1" name=""/>
        <p:cNvGrpSpPr/>
        <p:nvPr/>
      </p:nvGrpSpPr>
      <p:grpSpPr>
        <a:xfrm>
          <a:off x="0" y="0"/>
          <a:ext cx="0" cy="0"/>
          <a:chOff x="0" y="0"/>
          <a:chExt cx="0" cy="0"/>
        </a:xfrm>
      </p:grpSpPr>
      <p:pic>
        <p:nvPicPr>
          <p:cNvPr id="2" name="nokia-sms-tone">
            <a:hlinkClick r:id="" action="ppaction://media"/>
            <a:extLst>
              <a:ext uri="{FF2B5EF4-FFF2-40B4-BE49-F238E27FC236}">
                <a16:creationId xmlns:a16="http://schemas.microsoft.com/office/drawing/2014/main" id="{568C7679-CA94-4507-A6DA-0F789A801E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17927" y="6961903"/>
            <a:ext cx="304800" cy="304800"/>
          </a:xfrm>
          <a:prstGeom prst="rect">
            <a:avLst/>
          </a:prstGeom>
        </p:spPr>
      </p:pic>
      <p:pic>
        <p:nvPicPr>
          <p:cNvPr id="3" name="Picture 2">
            <a:extLst>
              <a:ext uri="{FF2B5EF4-FFF2-40B4-BE49-F238E27FC236}">
                <a16:creationId xmlns:a16="http://schemas.microsoft.com/office/drawing/2014/main" id="{75731507-46FB-4CBF-806D-1CF90879DFA7}"/>
              </a:ext>
            </a:extLst>
          </p:cNvPr>
          <p:cNvPicPr>
            <a:picLocks noChangeAspect="1"/>
          </p:cNvPicPr>
          <p:nvPr/>
        </p:nvPicPr>
        <p:blipFill>
          <a:blip r:embed="rId6"/>
          <a:stretch>
            <a:fillRect/>
          </a:stretch>
        </p:blipFill>
        <p:spPr>
          <a:xfrm>
            <a:off x="2023519" y="246612"/>
            <a:ext cx="8144962" cy="6364776"/>
          </a:xfrm>
          <a:prstGeom prst="rect">
            <a:avLst/>
          </a:prstGeom>
        </p:spPr>
      </p:pic>
    </p:spTree>
    <p:extLst>
      <p:ext uri="{BB962C8B-B14F-4D97-AF65-F5344CB8AC3E}">
        <p14:creationId xmlns:p14="http://schemas.microsoft.com/office/powerpoint/2010/main" val="3414211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show="0">
  <p:cSld>
    <p:bg>
      <p:bgPr>
        <a:solidFill>
          <a:srgbClr val="5F7B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96C00E-91F5-4168-A75B-E269CAFD892F}"/>
              </a:ext>
            </a:extLst>
          </p:cNvPr>
          <p:cNvSpPr txBox="1"/>
          <p:nvPr/>
        </p:nvSpPr>
        <p:spPr>
          <a:xfrm>
            <a:off x="3254527" y="2401523"/>
            <a:ext cx="5482588" cy="707886"/>
          </a:xfrm>
          <a:prstGeom prst="rect">
            <a:avLst/>
          </a:prstGeom>
          <a:noFill/>
        </p:spPr>
        <p:txBody>
          <a:bodyPr wrap="square" rtlCol="0">
            <a:spAutoFit/>
          </a:bodyPr>
          <a:lstStyle/>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where Toronto</a:t>
            </a:r>
          </a:p>
        </p:txBody>
      </p:sp>
    </p:spTree>
    <p:extLst>
      <p:ext uri="{BB962C8B-B14F-4D97-AF65-F5344CB8AC3E}">
        <p14:creationId xmlns:p14="http://schemas.microsoft.com/office/powerpoint/2010/main" val="3893777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5F7B37"/>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A2744-BC4C-436D-A4BA-BEC274A48C46}"/>
              </a:ext>
            </a:extLst>
          </p:cNvPr>
          <p:cNvPicPr>
            <a:picLocks noChangeAspect="1"/>
          </p:cNvPicPr>
          <p:nvPr/>
        </p:nvPicPr>
        <p:blipFill>
          <a:blip r:embed="rId3"/>
          <a:stretch>
            <a:fillRect/>
          </a:stretch>
        </p:blipFill>
        <p:spPr>
          <a:xfrm>
            <a:off x="3242824" y="2868119"/>
            <a:ext cx="5706351" cy="1121761"/>
          </a:xfrm>
          <a:prstGeom prst="rect">
            <a:avLst/>
          </a:prstGeom>
        </p:spPr>
      </p:pic>
    </p:spTree>
    <p:extLst>
      <p:ext uri="{BB962C8B-B14F-4D97-AF65-F5344CB8AC3E}">
        <p14:creationId xmlns:p14="http://schemas.microsoft.com/office/powerpoint/2010/main" val="3565243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show="0">
  <p:cSld>
    <p:bg>
      <p:bgPr>
        <a:solidFill>
          <a:srgbClr val="5F7B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96C00E-91F5-4168-A75B-E269CAFD892F}"/>
              </a:ext>
            </a:extLst>
          </p:cNvPr>
          <p:cNvSpPr txBox="1"/>
          <p:nvPr/>
        </p:nvSpPr>
        <p:spPr>
          <a:xfrm>
            <a:off x="2199249" y="384301"/>
            <a:ext cx="7831442" cy="4401205"/>
          </a:xfrm>
          <a:prstGeom prst="rect">
            <a:avLst/>
          </a:prstGeom>
          <a:noFill/>
        </p:spPr>
        <p:txBody>
          <a:bodyPr wrap="square" rtlCol="0">
            <a:spAutoFit/>
          </a:bodyPr>
          <a:lstStyle/>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McKinsey Toronto</a:t>
            </a:r>
            <a:b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br>
            <a:r>
              <a:rPr lang="en-US"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110 Charles Street West</a:t>
            </a:r>
          </a:p>
          <a:p>
            <a:r>
              <a:rPr lang="en-US"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Toronto, ON M5S 1K9</a:t>
            </a:r>
          </a:p>
          <a:p>
            <a:r>
              <a:rPr lang="en-US"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Canada</a:t>
            </a:r>
          </a:p>
          <a:p>
            <a:endParaRPr lang="en-US"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a:p>
            <a:r>
              <a:rPr lang="en-US"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Voice: +1 (416) 313 3700</a:t>
            </a:r>
          </a:p>
          <a:p>
            <a:r>
              <a:rPr lang="en-US"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Fax: +1 (416) 313 2999</a:t>
            </a:r>
            <a:endPar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p:txBody>
      </p:sp>
    </p:spTree>
    <p:extLst>
      <p:ext uri="{BB962C8B-B14F-4D97-AF65-F5344CB8AC3E}">
        <p14:creationId xmlns:p14="http://schemas.microsoft.com/office/powerpoint/2010/main" val="2764940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5F7B37"/>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4CBCC5-C72C-4C30-A2FF-84AE00D9BDA1}"/>
              </a:ext>
            </a:extLst>
          </p:cNvPr>
          <p:cNvPicPr>
            <a:picLocks noChangeAspect="1"/>
          </p:cNvPicPr>
          <p:nvPr/>
        </p:nvPicPr>
        <p:blipFill>
          <a:blip r:embed="rId3"/>
          <a:stretch>
            <a:fillRect/>
          </a:stretch>
        </p:blipFill>
        <p:spPr>
          <a:xfrm>
            <a:off x="2069243" y="1039161"/>
            <a:ext cx="8053514" cy="4779678"/>
          </a:xfrm>
          <a:prstGeom prst="rect">
            <a:avLst/>
          </a:prstGeom>
        </p:spPr>
      </p:pic>
    </p:spTree>
    <p:extLst>
      <p:ext uri="{BB962C8B-B14F-4D97-AF65-F5344CB8AC3E}">
        <p14:creationId xmlns:p14="http://schemas.microsoft.com/office/powerpoint/2010/main" val="3605410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show="0">
  <p:cSld>
    <p:bg>
      <p:bgPr>
        <a:solidFill>
          <a:srgbClr val="5F7B37"/>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DCE649-48D0-4D47-A091-C4346634954D}"/>
              </a:ext>
            </a:extLst>
          </p:cNvPr>
          <p:cNvPicPr>
            <a:picLocks noChangeAspect="1"/>
          </p:cNvPicPr>
          <p:nvPr/>
        </p:nvPicPr>
        <p:blipFill>
          <a:blip r:embed="rId3"/>
          <a:stretch>
            <a:fillRect/>
          </a:stretch>
        </p:blipFill>
        <p:spPr>
          <a:xfrm>
            <a:off x="3242824" y="2868119"/>
            <a:ext cx="5706351" cy="1121761"/>
          </a:xfrm>
          <a:prstGeom prst="rect">
            <a:avLst/>
          </a:prstGeom>
        </p:spPr>
      </p:pic>
    </p:spTree>
    <p:extLst>
      <p:ext uri="{BB962C8B-B14F-4D97-AF65-F5344CB8AC3E}">
        <p14:creationId xmlns:p14="http://schemas.microsoft.com/office/powerpoint/2010/main" val="781663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5F7B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96C00E-91F5-4168-A75B-E269CAFD892F}"/>
              </a:ext>
            </a:extLst>
          </p:cNvPr>
          <p:cNvSpPr txBox="1"/>
          <p:nvPr/>
        </p:nvSpPr>
        <p:spPr>
          <a:xfrm>
            <a:off x="3254527" y="2401523"/>
            <a:ext cx="5482588" cy="707886"/>
          </a:xfrm>
          <a:prstGeom prst="rect">
            <a:avLst/>
          </a:prstGeom>
          <a:noFill/>
        </p:spPr>
        <p:txBody>
          <a:bodyPr wrap="square" rtlCol="0">
            <a:spAutoFit/>
          </a:bodyPr>
          <a:lstStyle/>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what pd195764</a:t>
            </a:r>
          </a:p>
        </p:txBody>
      </p:sp>
    </p:spTree>
    <p:extLst>
      <p:ext uri="{BB962C8B-B14F-4D97-AF65-F5344CB8AC3E}">
        <p14:creationId xmlns:p14="http://schemas.microsoft.com/office/powerpoint/2010/main" val="3752061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show="0">
  <p:cSld>
    <p:bg>
      <p:bgPr>
        <a:solidFill>
          <a:srgbClr val="5F7B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96C00E-91F5-4168-A75B-E269CAFD892F}"/>
              </a:ext>
            </a:extLst>
          </p:cNvPr>
          <p:cNvSpPr txBox="1"/>
          <p:nvPr/>
        </p:nvSpPr>
        <p:spPr>
          <a:xfrm>
            <a:off x="2199249" y="384301"/>
            <a:ext cx="7831442" cy="6247864"/>
          </a:xfrm>
          <a:prstGeom prst="rect">
            <a:avLst/>
          </a:prstGeom>
          <a:noFill/>
        </p:spPr>
        <p:txBody>
          <a:bodyPr wrap="square" rtlCol="0">
            <a:spAutoFit/>
          </a:bodyPr>
          <a:lstStyle/>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Found 1 matching document</a:t>
            </a:r>
          </a:p>
          <a:p>
            <a:endPar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a:p>
            <a:r>
              <a:rPr lang="en-CA" sz="4000" dirty="0" err="1">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PDNet</a:t>
            </a:r>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 195764</a:t>
            </a:r>
          </a:p>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E-Business Builder Handbook, 2000</a:t>
            </a:r>
          </a:p>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795 pages</a:t>
            </a:r>
          </a:p>
          <a:p>
            <a:endPar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Reply email, fax, summary</a:t>
            </a:r>
          </a:p>
        </p:txBody>
      </p:sp>
    </p:spTree>
    <p:extLst>
      <p:ext uri="{BB962C8B-B14F-4D97-AF65-F5344CB8AC3E}">
        <p14:creationId xmlns:p14="http://schemas.microsoft.com/office/powerpoint/2010/main" val="3701266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5F7B37"/>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EF2D62-AA08-4682-B7C4-4F7BCDA0FE4C}"/>
              </a:ext>
            </a:extLst>
          </p:cNvPr>
          <p:cNvPicPr>
            <a:picLocks noChangeAspect="1"/>
          </p:cNvPicPr>
          <p:nvPr/>
        </p:nvPicPr>
        <p:blipFill>
          <a:blip r:embed="rId3"/>
          <a:stretch>
            <a:fillRect/>
          </a:stretch>
        </p:blipFill>
        <p:spPr>
          <a:xfrm>
            <a:off x="2069243" y="124681"/>
            <a:ext cx="8053514" cy="6608637"/>
          </a:xfrm>
          <a:prstGeom prst="rect">
            <a:avLst/>
          </a:prstGeom>
        </p:spPr>
      </p:pic>
    </p:spTree>
    <p:extLst>
      <p:ext uri="{BB962C8B-B14F-4D97-AF65-F5344CB8AC3E}">
        <p14:creationId xmlns:p14="http://schemas.microsoft.com/office/powerpoint/2010/main" val="400330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the camera&#10;&#10;Description automatically generated">
            <a:extLst>
              <a:ext uri="{FF2B5EF4-FFF2-40B4-BE49-F238E27FC236}">
                <a16:creationId xmlns:a16="http://schemas.microsoft.com/office/drawing/2014/main" id="{B29CDC71-6248-4B5A-B9EA-4B5517635079}"/>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10815" r="10815"/>
          <a:stretch>
            <a:fillRect/>
          </a:stretch>
        </p:blipFill>
        <p:spPr>
          <a:xfrm>
            <a:off x="6811963" y="-25400"/>
            <a:ext cx="5380037" cy="6858000"/>
          </a:xfrm>
        </p:spPr>
      </p:pic>
      <p:sp>
        <p:nvSpPr>
          <p:cNvPr id="3" name="Title 2">
            <a:extLst>
              <a:ext uri="{FF2B5EF4-FFF2-40B4-BE49-F238E27FC236}">
                <a16:creationId xmlns:a16="http://schemas.microsoft.com/office/drawing/2014/main" id="{07445AD1-60A9-47D1-8895-904B44052751}"/>
              </a:ext>
            </a:extLst>
          </p:cNvPr>
          <p:cNvSpPr>
            <a:spLocks noGrp="1"/>
          </p:cNvSpPr>
          <p:nvPr>
            <p:ph type="title"/>
          </p:nvPr>
        </p:nvSpPr>
        <p:spPr/>
        <p:txBody>
          <a:bodyPr/>
          <a:lstStyle/>
          <a:p>
            <a:r>
              <a:rPr lang="en-US" dirty="0"/>
              <a:t>About Me</a:t>
            </a:r>
          </a:p>
        </p:txBody>
      </p:sp>
      <p:sp>
        <p:nvSpPr>
          <p:cNvPr id="4" name="Text Placeholder 3">
            <a:extLst>
              <a:ext uri="{FF2B5EF4-FFF2-40B4-BE49-F238E27FC236}">
                <a16:creationId xmlns:a16="http://schemas.microsoft.com/office/drawing/2014/main" id="{34D9DD78-EDDE-4039-B50F-483E7A91165C}"/>
              </a:ext>
            </a:extLst>
          </p:cNvPr>
          <p:cNvSpPr>
            <a:spLocks noGrp="1"/>
          </p:cNvSpPr>
          <p:nvPr>
            <p:ph type="body" sz="quarter" idx="11"/>
          </p:nvPr>
        </p:nvSpPr>
        <p:spPr>
          <a:xfrm>
            <a:off x="260005" y="3403600"/>
            <a:ext cx="5378795" cy="2840789"/>
          </a:xfrm>
        </p:spPr>
        <p:txBody>
          <a:bodyPr>
            <a:normAutofit/>
          </a:bodyPr>
          <a:lstStyle/>
          <a:p>
            <a:r>
              <a:rPr lang="en-US" dirty="0"/>
              <a:t>Director of Consulting Services, Point Alliance</a:t>
            </a:r>
          </a:p>
          <a:p>
            <a:r>
              <a:rPr lang="en-US" dirty="0"/>
              <a:t>Founder Toronto Citizen Developer User Group</a:t>
            </a:r>
          </a:p>
          <a:p>
            <a:r>
              <a:rPr lang="en-US" dirty="0"/>
              <a:t>@</a:t>
            </a:r>
            <a:r>
              <a:rPr lang="en-US" dirty="0" err="1"/>
              <a:t>bernierh</a:t>
            </a:r>
            <a:endParaRPr lang="en-US" dirty="0"/>
          </a:p>
          <a:p>
            <a:r>
              <a:rPr lang="en-US" dirty="0" err="1"/>
              <a:t>TahoeNinjas.blog</a:t>
            </a:r>
            <a:endParaRPr lang="en-US" dirty="0"/>
          </a:p>
        </p:txBody>
      </p:sp>
    </p:spTree>
    <p:extLst>
      <p:ext uri="{BB962C8B-B14F-4D97-AF65-F5344CB8AC3E}">
        <p14:creationId xmlns:p14="http://schemas.microsoft.com/office/powerpoint/2010/main" val="4109933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9D341C-1255-4E41-AC09-D2D16BFB9CE8}"/>
              </a:ext>
            </a:extLst>
          </p:cNvPr>
          <p:cNvPicPr>
            <a:picLocks noChangeAspect="1"/>
          </p:cNvPicPr>
          <p:nvPr/>
        </p:nvPicPr>
        <p:blipFill rotWithShape="1">
          <a:blip r:embed="rId3"/>
          <a:srcRect l="19181" b="26104"/>
          <a:stretch/>
        </p:blipFill>
        <p:spPr>
          <a:xfrm>
            <a:off x="-1" y="66764"/>
            <a:ext cx="11137829" cy="6791235"/>
          </a:xfrm>
          <a:prstGeom prst="rect">
            <a:avLst/>
          </a:prstGeom>
        </p:spPr>
      </p:pic>
      <p:sp>
        <p:nvSpPr>
          <p:cNvPr id="2" name="Title 1">
            <a:extLst>
              <a:ext uri="{FF2B5EF4-FFF2-40B4-BE49-F238E27FC236}">
                <a16:creationId xmlns:a16="http://schemas.microsoft.com/office/drawing/2014/main" id="{46916BA6-55A8-4FFE-9915-82DD657BF5DE}"/>
              </a:ext>
            </a:extLst>
          </p:cNvPr>
          <p:cNvSpPr>
            <a:spLocks noGrp="1"/>
          </p:cNvSpPr>
          <p:nvPr>
            <p:ph type="ctrTitle"/>
          </p:nvPr>
        </p:nvSpPr>
        <p:spPr/>
        <p:txBody>
          <a:bodyPr/>
          <a:lstStyle/>
          <a:p>
            <a:r>
              <a:rPr lang="en-CA" dirty="0"/>
              <a:t>	</a:t>
            </a:r>
          </a:p>
        </p:txBody>
      </p:sp>
      <p:sp>
        <p:nvSpPr>
          <p:cNvPr id="8" name="Oval 7">
            <a:extLst>
              <a:ext uri="{FF2B5EF4-FFF2-40B4-BE49-F238E27FC236}">
                <a16:creationId xmlns:a16="http://schemas.microsoft.com/office/drawing/2014/main" id="{9EBB6074-F797-4FC4-A56B-36F48C16525E}"/>
              </a:ext>
            </a:extLst>
          </p:cNvPr>
          <p:cNvSpPr/>
          <p:nvPr/>
        </p:nvSpPr>
        <p:spPr>
          <a:xfrm>
            <a:off x="8981977" y="4449806"/>
            <a:ext cx="149629" cy="14962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095A8B14-1E94-4725-ADB6-0CBE0CDEF8BE}"/>
              </a:ext>
            </a:extLst>
          </p:cNvPr>
          <p:cNvSpPr/>
          <p:nvPr/>
        </p:nvSpPr>
        <p:spPr>
          <a:xfrm>
            <a:off x="4822607" y="2094807"/>
            <a:ext cx="149629" cy="149629"/>
          </a:xfrm>
          <a:prstGeom prst="ellipse">
            <a:avLst/>
          </a:prstGeom>
          <a:solidFill>
            <a:srgbClr val="C0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1" name="Freeform: Shape 10">
            <a:extLst>
              <a:ext uri="{FF2B5EF4-FFF2-40B4-BE49-F238E27FC236}">
                <a16:creationId xmlns:a16="http://schemas.microsoft.com/office/drawing/2014/main" id="{4384183C-B300-451F-B88F-6B0844AD298E}"/>
              </a:ext>
            </a:extLst>
          </p:cNvPr>
          <p:cNvSpPr/>
          <p:nvPr/>
        </p:nvSpPr>
        <p:spPr>
          <a:xfrm>
            <a:off x="4972236" y="2224964"/>
            <a:ext cx="4055386" cy="2224842"/>
          </a:xfrm>
          <a:custGeom>
            <a:avLst/>
            <a:gdLst>
              <a:gd name="connsiteX0" fmla="*/ 0 w 3114502"/>
              <a:gd name="connsiteY0" fmla="*/ 0 h 1778924"/>
              <a:gd name="connsiteX1" fmla="*/ 3114502 w 3114502"/>
              <a:gd name="connsiteY1" fmla="*/ 1778924 h 1778924"/>
            </a:gdLst>
            <a:ahLst/>
            <a:cxnLst>
              <a:cxn ang="0">
                <a:pos x="connsiteX0" y="connsiteY0"/>
              </a:cxn>
              <a:cxn ang="0">
                <a:pos x="connsiteX1" y="connsiteY1"/>
              </a:cxn>
            </a:cxnLst>
            <a:rect l="l" t="t" r="r" b="b"/>
            <a:pathLst>
              <a:path w="3114502" h="1778924">
                <a:moveTo>
                  <a:pt x="0" y="0"/>
                </a:moveTo>
                <a:cubicBezTo>
                  <a:pt x="1330960" y="545869"/>
                  <a:pt x="2661920" y="1091739"/>
                  <a:pt x="3114502" y="1778924"/>
                </a:cubicBezTo>
              </a:path>
            </a:pathLst>
          </a:custGeom>
          <a:noFill/>
          <a:ln w="57150">
            <a:solidFill>
              <a:srgbClr val="73277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Graphic 6" descr="Airplane">
            <a:extLst>
              <a:ext uri="{FF2B5EF4-FFF2-40B4-BE49-F238E27FC236}">
                <a16:creationId xmlns:a16="http://schemas.microsoft.com/office/drawing/2014/main" id="{072A2F92-0463-45F6-B5F7-930DB9AE3E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197411">
            <a:off x="8599591" y="4059370"/>
            <a:ext cx="914400" cy="914400"/>
          </a:xfrm>
          <a:prstGeom prst="rect">
            <a:avLst/>
          </a:prstGeom>
        </p:spPr>
      </p:pic>
    </p:spTree>
    <p:extLst>
      <p:ext uri="{BB962C8B-B14F-4D97-AF65-F5344CB8AC3E}">
        <p14:creationId xmlns:p14="http://schemas.microsoft.com/office/powerpoint/2010/main" val="208469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nodeType="afterEffect">
                                  <p:stCondLst>
                                    <p:cond delay="0"/>
                                  </p:stCondLst>
                                  <p:childTnLst>
                                    <p:animMotion origin="layout" path="M 1.45833E-6 -4.81481E-6 C -0.12331 -0.22754 -0.22813 -0.22662 -0.34193 -0.34004 L -0.33255 -0.34143 " pathEditMode="relative" rAng="0" ptsTypes="AAA">
                                      <p:cBhvr>
                                        <p:cTn id="22" dur="2000" fill="hold"/>
                                        <p:tgtEl>
                                          <p:spTgt spid="7"/>
                                        </p:tgtEl>
                                        <p:attrNameLst>
                                          <p:attrName>ppt_x</p:attrName>
                                          <p:attrName>ppt_y</p:attrName>
                                        </p:attrNameLst>
                                      </p:cBhvr>
                                      <p:rCtr x="-17096" y="-17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irport, International, Munich, Architecture, Building">
            <a:extLst>
              <a:ext uri="{FF2B5EF4-FFF2-40B4-BE49-F238E27FC236}">
                <a16:creationId xmlns:a16="http://schemas.microsoft.com/office/drawing/2014/main" id="{DA25CE78-5157-45B8-A0FA-6915B263A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 y="-633046"/>
            <a:ext cx="12186138" cy="812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66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5F7B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96C00E-91F5-4168-A75B-E269CAFD892F}"/>
              </a:ext>
            </a:extLst>
          </p:cNvPr>
          <p:cNvSpPr txBox="1"/>
          <p:nvPr/>
        </p:nvSpPr>
        <p:spPr>
          <a:xfrm>
            <a:off x="3254527" y="2401523"/>
            <a:ext cx="5482588" cy="707886"/>
          </a:xfrm>
          <a:prstGeom prst="rect">
            <a:avLst/>
          </a:prstGeom>
          <a:noFill/>
        </p:spPr>
        <p:txBody>
          <a:bodyPr wrap="square" rtlCol="0">
            <a:spAutoFit/>
          </a:bodyPr>
          <a:lstStyle/>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where </a:t>
            </a:r>
            <a:r>
              <a:rPr lang="en-CA" sz="4000" dirty="0" err="1">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munich</a:t>
            </a:r>
            <a:endPar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p:txBody>
      </p:sp>
    </p:spTree>
    <p:extLst>
      <p:ext uri="{BB962C8B-B14F-4D97-AF65-F5344CB8AC3E}">
        <p14:creationId xmlns:p14="http://schemas.microsoft.com/office/powerpoint/2010/main" val="67946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5F7B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96C00E-91F5-4168-A75B-E269CAFD892F}"/>
              </a:ext>
            </a:extLst>
          </p:cNvPr>
          <p:cNvSpPr txBox="1"/>
          <p:nvPr/>
        </p:nvSpPr>
        <p:spPr>
          <a:xfrm>
            <a:off x="2199249" y="384301"/>
            <a:ext cx="7831442" cy="3170099"/>
          </a:xfrm>
          <a:prstGeom prst="rect">
            <a:avLst/>
          </a:prstGeom>
          <a:noFill/>
        </p:spPr>
        <p:txBody>
          <a:bodyPr wrap="square" rtlCol="0">
            <a:spAutoFit/>
          </a:bodyPr>
          <a:lstStyle/>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Munich Office</a:t>
            </a:r>
          </a:p>
          <a:p>
            <a:r>
              <a:rPr lang="de-DE"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Tal 24, München </a:t>
            </a:r>
          </a:p>
          <a:p>
            <a:r>
              <a:rPr lang="de-DE"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Bayern 80331</a:t>
            </a:r>
          </a:p>
          <a:p>
            <a:endParaRPr lang="de-DE"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a:p>
            <a:r>
              <a:rPr lang="de-DE"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Voice: +49 89 24233412</a:t>
            </a:r>
            <a:endPar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endParaRPr>
          </a:p>
        </p:txBody>
      </p:sp>
    </p:spTree>
    <p:extLst>
      <p:ext uri="{BB962C8B-B14F-4D97-AF65-F5344CB8AC3E}">
        <p14:creationId xmlns:p14="http://schemas.microsoft.com/office/powerpoint/2010/main" val="131320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989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222241A-C73B-4C51-BC69-0350A2B1AB4A}"/>
              </a:ext>
            </a:extLst>
          </p:cNvPr>
          <p:cNvSpPr>
            <a:spLocks noGrp="1"/>
          </p:cNvSpPr>
          <p:nvPr>
            <p:ph type="ctrTitle"/>
          </p:nvPr>
        </p:nvSpPr>
        <p:spPr>
          <a:xfrm>
            <a:off x="0" y="0"/>
            <a:ext cx="12192000" cy="6857999"/>
          </a:xfrm>
        </p:spPr>
        <p:txBody>
          <a:bodyPr/>
          <a:lstStyle/>
          <a:p>
            <a:r>
              <a:rPr lang="en-CA" dirty="0"/>
              <a:t>2018</a:t>
            </a:r>
          </a:p>
        </p:txBody>
      </p:sp>
    </p:spTree>
    <p:extLst>
      <p:ext uri="{BB962C8B-B14F-4D97-AF65-F5344CB8AC3E}">
        <p14:creationId xmlns:p14="http://schemas.microsoft.com/office/powerpoint/2010/main" val="3623684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5FD139-5D49-4FD5-9A93-85B60CB3120E}"/>
              </a:ext>
            </a:extLst>
          </p:cNvPr>
          <p:cNvPicPr>
            <a:picLocks noChangeAspect="1"/>
          </p:cNvPicPr>
          <p:nvPr/>
        </p:nvPicPr>
        <p:blipFill rotWithShape="1">
          <a:blip r:embed="rId3"/>
          <a:srcRect l="2682" t="1246" r="2452" b="56316"/>
          <a:stretch/>
        </p:blipFill>
        <p:spPr>
          <a:xfrm>
            <a:off x="2708564" y="712884"/>
            <a:ext cx="6767945" cy="5182225"/>
          </a:xfrm>
          <a:prstGeom prst="rect">
            <a:avLst/>
          </a:prstGeom>
        </p:spPr>
      </p:pic>
      <p:pic>
        <p:nvPicPr>
          <p:cNvPr id="3" name="Picture 2">
            <a:extLst>
              <a:ext uri="{FF2B5EF4-FFF2-40B4-BE49-F238E27FC236}">
                <a16:creationId xmlns:a16="http://schemas.microsoft.com/office/drawing/2014/main" id="{E45A6EA4-26EE-4604-9800-0ADBBD4B06CE}"/>
              </a:ext>
            </a:extLst>
          </p:cNvPr>
          <p:cNvPicPr>
            <a:picLocks noChangeAspect="1"/>
          </p:cNvPicPr>
          <p:nvPr/>
        </p:nvPicPr>
        <p:blipFill rotWithShape="1">
          <a:blip r:embed="rId3"/>
          <a:srcRect l="2682" t="1246" r="2452" b="56316"/>
          <a:stretch/>
        </p:blipFill>
        <p:spPr>
          <a:xfrm>
            <a:off x="2715491" y="360217"/>
            <a:ext cx="6767945" cy="5182225"/>
          </a:xfrm>
          <a:prstGeom prst="rect">
            <a:avLst/>
          </a:prstGeom>
        </p:spPr>
      </p:pic>
      <p:pic>
        <p:nvPicPr>
          <p:cNvPr id="6" name="Picture 5">
            <a:extLst>
              <a:ext uri="{FF2B5EF4-FFF2-40B4-BE49-F238E27FC236}">
                <a16:creationId xmlns:a16="http://schemas.microsoft.com/office/drawing/2014/main" id="{A37463AD-6B73-474F-8E60-CF5CE268AFD5}"/>
              </a:ext>
            </a:extLst>
          </p:cNvPr>
          <p:cNvPicPr>
            <a:picLocks noChangeAspect="1"/>
          </p:cNvPicPr>
          <p:nvPr/>
        </p:nvPicPr>
        <p:blipFill rotWithShape="1">
          <a:blip r:embed="rId3"/>
          <a:srcRect l="2682" t="92717" r="2452" b="646"/>
          <a:stretch/>
        </p:blipFill>
        <p:spPr>
          <a:xfrm>
            <a:off x="2715490" y="5895109"/>
            <a:ext cx="6767946" cy="810491"/>
          </a:xfrm>
          <a:prstGeom prst="rect">
            <a:avLst/>
          </a:prstGeom>
        </p:spPr>
      </p:pic>
      <p:sp>
        <p:nvSpPr>
          <p:cNvPr id="2" name="TextBox 1">
            <a:extLst>
              <a:ext uri="{FF2B5EF4-FFF2-40B4-BE49-F238E27FC236}">
                <a16:creationId xmlns:a16="http://schemas.microsoft.com/office/drawing/2014/main" id="{0DE4EFA7-0874-4ECD-8B63-2517F02D0D23}"/>
              </a:ext>
            </a:extLst>
          </p:cNvPr>
          <p:cNvSpPr txBox="1"/>
          <p:nvPr/>
        </p:nvSpPr>
        <p:spPr>
          <a:xfrm>
            <a:off x="2860963" y="6137565"/>
            <a:ext cx="4391891" cy="400110"/>
          </a:xfrm>
          <a:prstGeom prst="rect">
            <a:avLst/>
          </a:prstGeom>
          <a:solidFill>
            <a:schemeClr val="bg1"/>
          </a:solidFill>
        </p:spPr>
        <p:txBody>
          <a:bodyPr wrap="square" rtlCol="0">
            <a:spAutoFit/>
          </a:bodyPr>
          <a:lstStyle/>
          <a:p>
            <a:r>
              <a:rPr lang="en-US" sz="2000" dirty="0"/>
              <a:t>what time is my next class</a:t>
            </a:r>
            <a:endParaRPr lang="en-CA" sz="2000" dirty="0"/>
          </a:p>
        </p:txBody>
      </p:sp>
    </p:spTree>
    <p:extLst>
      <p:ext uri="{BB962C8B-B14F-4D97-AF65-F5344CB8AC3E}">
        <p14:creationId xmlns:p14="http://schemas.microsoft.com/office/powerpoint/2010/main" val="350850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A6EA4-26EE-4604-9800-0ADBBD4B06CE}"/>
              </a:ext>
            </a:extLst>
          </p:cNvPr>
          <p:cNvPicPr>
            <a:picLocks noChangeAspect="1"/>
          </p:cNvPicPr>
          <p:nvPr/>
        </p:nvPicPr>
        <p:blipFill rotWithShape="1">
          <a:blip r:embed="rId3"/>
          <a:srcRect l="2682" t="1246" r="2452" b="56316"/>
          <a:stretch/>
        </p:blipFill>
        <p:spPr>
          <a:xfrm>
            <a:off x="2715491" y="360217"/>
            <a:ext cx="6767945" cy="5182225"/>
          </a:xfrm>
          <a:prstGeom prst="rect">
            <a:avLst/>
          </a:prstGeom>
        </p:spPr>
      </p:pic>
      <p:pic>
        <p:nvPicPr>
          <p:cNvPr id="4" name="Picture 3">
            <a:extLst>
              <a:ext uri="{FF2B5EF4-FFF2-40B4-BE49-F238E27FC236}">
                <a16:creationId xmlns:a16="http://schemas.microsoft.com/office/drawing/2014/main" id="{2E38F8C2-D371-400A-B126-37D419B6D13A}"/>
              </a:ext>
            </a:extLst>
          </p:cNvPr>
          <p:cNvPicPr>
            <a:picLocks noChangeAspect="1"/>
          </p:cNvPicPr>
          <p:nvPr/>
        </p:nvPicPr>
        <p:blipFill rotWithShape="1">
          <a:blip r:embed="rId3"/>
          <a:srcRect l="2452" t="61679" r="2585" b="23678"/>
          <a:stretch/>
        </p:blipFill>
        <p:spPr>
          <a:xfrm>
            <a:off x="2708564" y="4107030"/>
            <a:ext cx="6774872" cy="1788079"/>
          </a:xfrm>
          <a:prstGeom prst="rect">
            <a:avLst/>
          </a:prstGeom>
        </p:spPr>
      </p:pic>
      <p:pic>
        <p:nvPicPr>
          <p:cNvPr id="6" name="Picture 5">
            <a:extLst>
              <a:ext uri="{FF2B5EF4-FFF2-40B4-BE49-F238E27FC236}">
                <a16:creationId xmlns:a16="http://schemas.microsoft.com/office/drawing/2014/main" id="{A37463AD-6B73-474F-8E60-CF5CE268AFD5}"/>
              </a:ext>
            </a:extLst>
          </p:cNvPr>
          <p:cNvPicPr>
            <a:picLocks noChangeAspect="1"/>
          </p:cNvPicPr>
          <p:nvPr/>
        </p:nvPicPr>
        <p:blipFill rotWithShape="1">
          <a:blip r:embed="rId3"/>
          <a:srcRect l="2682" t="92717" r="2452" b="646"/>
          <a:stretch/>
        </p:blipFill>
        <p:spPr>
          <a:xfrm>
            <a:off x="2715490" y="5895109"/>
            <a:ext cx="6767946" cy="810491"/>
          </a:xfrm>
          <a:prstGeom prst="rect">
            <a:avLst/>
          </a:prstGeom>
        </p:spPr>
      </p:pic>
    </p:spTree>
    <p:extLst>
      <p:ext uri="{BB962C8B-B14F-4D97-AF65-F5344CB8AC3E}">
        <p14:creationId xmlns:p14="http://schemas.microsoft.com/office/powerpoint/2010/main" val="2602007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A6EA4-26EE-4604-9800-0ADBBD4B06CE}"/>
              </a:ext>
            </a:extLst>
          </p:cNvPr>
          <p:cNvPicPr>
            <a:picLocks noChangeAspect="1"/>
          </p:cNvPicPr>
          <p:nvPr/>
        </p:nvPicPr>
        <p:blipFill rotWithShape="1">
          <a:blip r:embed="rId3"/>
          <a:srcRect l="2682" t="1246" r="2452" b="56316"/>
          <a:stretch/>
        </p:blipFill>
        <p:spPr>
          <a:xfrm>
            <a:off x="2715491" y="360217"/>
            <a:ext cx="6767945" cy="5182225"/>
          </a:xfrm>
          <a:prstGeom prst="rect">
            <a:avLst/>
          </a:prstGeom>
        </p:spPr>
      </p:pic>
      <p:pic>
        <p:nvPicPr>
          <p:cNvPr id="4" name="Picture 3">
            <a:extLst>
              <a:ext uri="{FF2B5EF4-FFF2-40B4-BE49-F238E27FC236}">
                <a16:creationId xmlns:a16="http://schemas.microsoft.com/office/drawing/2014/main" id="{2E38F8C2-D371-400A-B126-37D419B6D13A}"/>
              </a:ext>
            </a:extLst>
          </p:cNvPr>
          <p:cNvPicPr>
            <a:picLocks noChangeAspect="1"/>
          </p:cNvPicPr>
          <p:nvPr/>
        </p:nvPicPr>
        <p:blipFill rotWithShape="1">
          <a:blip r:embed="rId3"/>
          <a:srcRect l="2452" t="61680" r="2585" b="4503"/>
          <a:stretch/>
        </p:blipFill>
        <p:spPr>
          <a:xfrm>
            <a:off x="2708564" y="2105048"/>
            <a:ext cx="6774872" cy="4129497"/>
          </a:xfrm>
          <a:prstGeom prst="rect">
            <a:avLst/>
          </a:prstGeom>
        </p:spPr>
      </p:pic>
      <p:pic>
        <p:nvPicPr>
          <p:cNvPr id="6" name="Picture 5">
            <a:extLst>
              <a:ext uri="{FF2B5EF4-FFF2-40B4-BE49-F238E27FC236}">
                <a16:creationId xmlns:a16="http://schemas.microsoft.com/office/drawing/2014/main" id="{A37463AD-6B73-474F-8E60-CF5CE268AFD5}"/>
              </a:ext>
            </a:extLst>
          </p:cNvPr>
          <p:cNvPicPr>
            <a:picLocks noChangeAspect="1"/>
          </p:cNvPicPr>
          <p:nvPr/>
        </p:nvPicPr>
        <p:blipFill rotWithShape="1">
          <a:blip r:embed="rId3"/>
          <a:srcRect l="2682" t="92717" r="2452" b="646"/>
          <a:stretch/>
        </p:blipFill>
        <p:spPr>
          <a:xfrm>
            <a:off x="2715490" y="5895109"/>
            <a:ext cx="6767946" cy="810491"/>
          </a:xfrm>
          <a:prstGeom prst="rect">
            <a:avLst/>
          </a:prstGeom>
        </p:spPr>
      </p:pic>
    </p:spTree>
    <p:extLst>
      <p:ext uri="{BB962C8B-B14F-4D97-AF65-F5344CB8AC3E}">
        <p14:creationId xmlns:p14="http://schemas.microsoft.com/office/powerpoint/2010/main" val="2404277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A6EA4-26EE-4604-9800-0ADBBD4B06CE}"/>
              </a:ext>
            </a:extLst>
          </p:cNvPr>
          <p:cNvPicPr>
            <a:picLocks noChangeAspect="1"/>
          </p:cNvPicPr>
          <p:nvPr/>
        </p:nvPicPr>
        <p:blipFill rotWithShape="1">
          <a:blip r:embed="rId3"/>
          <a:srcRect l="2682" t="1246" r="2452" b="56316"/>
          <a:stretch/>
        </p:blipFill>
        <p:spPr>
          <a:xfrm>
            <a:off x="2715491" y="360217"/>
            <a:ext cx="6767945" cy="5182225"/>
          </a:xfrm>
          <a:prstGeom prst="rect">
            <a:avLst/>
          </a:prstGeom>
        </p:spPr>
      </p:pic>
      <p:pic>
        <p:nvPicPr>
          <p:cNvPr id="4" name="Picture 3">
            <a:extLst>
              <a:ext uri="{FF2B5EF4-FFF2-40B4-BE49-F238E27FC236}">
                <a16:creationId xmlns:a16="http://schemas.microsoft.com/office/drawing/2014/main" id="{2E38F8C2-D371-400A-B126-37D419B6D13A}"/>
              </a:ext>
            </a:extLst>
          </p:cNvPr>
          <p:cNvPicPr>
            <a:picLocks noChangeAspect="1"/>
          </p:cNvPicPr>
          <p:nvPr/>
        </p:nvPicPr>
        <p:blipFill rotWithShape="1">
          <a:blip r:embed="rId3"/>
          <a:srcRect l="2452" t="61680" r="2585" b="4503"/>
          <a:stretch/>
        </p:blipFill>
        <p:spPr>
          <a:xfrm>
            <a:off x="2708564" y="2105048"/>
            <a:ext cx="6774872" cy="4129497"/>
          </a:xfrm>
          <a:prstGeom prst="rect">
            <a:avLst/>
          </a:prstGeom>
        </p:spPr>
      </p:pic>
      <p:pic>
        <p:nvPicPr>
          <p:cNvPr id="6" name="Picture 5">
            <a:extLst>
              <a:ext uri="{FF2B5EF4-FFF2-40B4-BE49-F238E27FC236}">
                <a16:creationId xmlns:a16="http://schemas.microsoft.com/office/drawing/2014/main" id="{A37463AD-6B73-474F-8E60-CF5CE268AFD5}"/>
              </a:ext>
            </a:extLst>
          </p:cNvPr>
          <p:cNvPicPr>
            <a:picLocks noChangeAspect="1"/>
          </p:cNvPicPr>
          <p:nvPr/>
        </p:nvPicPr>
        <p:blipFill rotWithShape="1">
          <a:blip r:embed="rId3"/>
          <a:srcRect l="2682" t="92717" r="2452" b="646"/>
          <a:stretch/>
        </p:blipFill>
        <p:spPr>
          <a:xfrm>
            <a:off x="2715490" y="5895109"/>
            <a:ext cx="6767946" cy="810491"/>
          </a:xfrm>
          <a:prstGeom prst="rect">
            <a:avLst/>
          </a:prstGeom>
        </p:spPr>
      </p:pic>
      <p:sp>
        <p:nvSpPr>
          <p:cNvPr id="5" name="TextBox 4">
            <a:extLst>
              <a:ext uri="{FF2B5EF4-FFF2-40B4-BE49-F238E27FC236}">
                <a16:creationId xmlns:a16="http://schemas.microsoft.com/office/drawing/2014/main" id="{014819C5-F4E2-46D7-8E5F-8CAF525AD7C6}"/>
              </a:ext>
            </a:extLst>
          </p:cNvPr>
          <p:cNvSpPr txBox="1"/>
          <p:nvPr/>
        </p:nvSpPr>
        <p:spPr>
          <a:xfrm>
            <a:off x="2860963" y="6137565"/>
            <a:ext cx="4391891" cy="400110"/>
          </a:xfrm>
          <a:prstGeom prst="rect">
            <a:avLst/>
          </a:prstGeom>
          <a:solidFill>
            <a:schemeClr val="bg1"/>
          </a:solidFill>
        </p:spPr>
        <p:txBody>
          <a:bodyPr wrap="square" rtlCol="0">
            <a:spAutoFit/>
          </a:bodyPr>
          <a:lstStyle/>
          <a:p>
            <a:r>
              <a:rPr lang="en-US" sz="2000" dirty="0"/>
              <a:t>when’s my next class</a:t>
            </a:r>
            <a:endParaRPr lang="en-CA" sz="2000" dirty="0"/>
          </a:p>
        </p:txBody>
      </p:sp>
    </p:spTree>
    <p:extLst>
      <p:ext uri="{BB962C8B-B14F-4D97-AF65-F5344CB8AC3E}">
        <p14:creationId xmlns:p14="http://schemas.microsoft.com/office/powerpoint/2010/main" val="103059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32C978-9315-4CA7-8448-F306D2BFD1B6}"/>
              </a:ext>
            </a:extLst>
          </p:cNvPr>
          <p:cNvSpPr>
            <a:spLocks noGrp="1"/>
          </p:cNvSpPr>
          <p:nvPr>
            <p:ph type="ctrTitle"/>
          </p:nvPr>
        </p:nvSpPr>
        <p:spPr/>
        <p:txBody>
          <a:bodyPr/>
          <a:lstStyle/>
          <a:p>
            <a:r>
              <a:rPr lang="en-CA" dirty="0"/>
              <a:t>2001</a:t>
            </a:r>
          </a:p>
        </p:txBody>
      </p:sp>
    </p:spTree>
    <p:extLst>
      <p:ext uri="{BB962C8B-B14F-4D97-AF65-F5344CB8AC3E}">
        <p14:creationId xmlns:p14="http://schemas.microsoft.com/office/powerpoint/2010/main" val="3374170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5A6EA4-26EE-4604-9800-0ADBBD4B06CE}"/>
              </a:ext>
            </a:extLst>
          </p:cNvPr>
          <p:cNvPicPr>
            <a:picLocks noChangeAspect="1"/>
          </p:cNvPicPr>
          <p:nvPr/>
        </p:nvPicPr>
        <p:blipFill rotWithShape="1">
          <a:blip r:embed="rId3"/>
          <a:srcRect l="2682" t="1246" r="2452" b="56316"/>
          <a:stretch/>
        </p:blipFill>
        <p:spPr>
          <a:xfrm>
            <a:off x="2715491" y="360217"/>
            <a:ext cx="6767945" cy="5182225"/>
          </a:xfrm>
          <a:prstGeom prst="rect">
            <a:avLst/>
          </a:prstGeom>
        </p:spPr>
      </p:pic>
      <p:pic>
        <p:nvPicPr>
          <p:cNvPr id="4" name="Picture 3">
            <a:extLst>
              <a:ext uri="{FF2B5EF4-FFF2-40B4-BE49-F238E27FC236}">
                <a16:creationId xmlns:a16="http://schemas.microsoft.com/office/drawing/2014/main" id="{2E38F8C2-D371-400A-B126-37D419B6D13A}"/>
              </a:ext>
            </a:extLst>
          </p:cNvPr>
          <p:cNvPicPr>
            <a:picLocks noChangeAspect="1"/>
          </p:cNvPicPr>
          <p:nvPr/>
        </p:nvPicPr>
        <p:blipFill rotWithShape="1">
          <a:blip r:embed="rId3"/>
          <a:srcRect l="2452" t="61680" r="2585" b="4503"/>
          <a:stretch/>
        </p:blipFill>
        <p:spPr>
          <a:xfrm>
            <a:off x="2708564" y="2105048"/>
            <a:ext cx="6774872" cy="4129497"/>
          </a:xfrm>
          <a:prstGeom prst="rect">
            <a:avLst/>
          </a:prstGeom>
        </p:spPr>
      </p:pic>
      <p:pic>
        <p:nvPicPr>
          <p:cNvPr id="6" name="Picture 5">
            <a:extLst>
              <a:ext uri="{FF2B5EF4-FFF2-40B4-BE49-F238E27FC236}">
                <a16:creationId xmlns:a16="http://schemas.microsoft.com/office/drawing/2014/main" id="{A37463AD-6B73-474F-8E60-CF5CE268AFD5}"/>
              </a:ext>
            </a:extLst>
          </p:cNvPr>
          <p:cNvPicPr>
            <a:picLocks noChangeAspect="1"/>
          </p:cNvPicPr>
          <p:nvPr/>
        </p:nvPicPr>
        <p:blipFill rotWithShape="1">
          <a:blip r:embed="rId3"/>
          <a:srcRect l="2682" t="92717" r="2452" b="646"/>
          <a:stretch/>
        </p:blipFill>
        <p:spPr>
          <a:xfrm>
            <a:off x="2715490" y="5895109"/>
            <a:ext cx="6767946" cy="810491"/>
          </a:xfrm>
          <a:prstGeom prst="rect">
            <a:avLst/>
          </a:prstGeom>
        </p:spPr>
      </p:pic>
      <p:sp>
        <p:nvSpPr>
          <p:cNvPr id="5" name="TextBox 4">
            <a:extLst>
              <a:ext uri="{FF2B5EF4-FFF2-40B4-BE49-F238E27FC236}">
                <a16:creationId xmlns:a16="http://schemas.microsoft.com/office/drawing/2014/main" id="{014819C5-F4E2-46D7-8E5F-8CAF525AD7C6}"/>
              </a:ext>
            </a:extLst>
          </p:cNvPr>
          <p:cNvSpPr txBox="1"/>
          <p:nvPr/>
        </p:nvSpPr>
        <p:spPr>
          <a:xfrm>
            <a:off x="2860963" y="6137565"/>
            <a:ext cx="4391891" cy="400110"/>
          </a:xfrm>
          <a:prstGeom prst="rect">
            <a:avLst/>
          </a:prstGeom>
          <a:solidFill>
            <a:schemeClr val="bg1"/>
          </a:solidFill>
        </p:spPr>
        <p:txBody>
          <a:bodyPr wrap="square" rtlCol="0">
            <a:spAutoFit/>
          </a:bodyPr>
          <a:lstStyle/>
          <a:p>
            <a:r>
              <a:rPr lang="en-US" sz="2000" dirty="0"/>
              <a:t>next class?</a:t>
            </a:r>
            <a:endParaRPr lang="en-CA" sz="2000" dirty="0"/>
          </a:p>
        </p:txBody>
      </p:sp>
    </p:spTree>
    <p:extLst>
      <p:ext uri="{BB962C8B-B14F-4D97-AF65-F5344CB8AC3E}">
        <p14:creationId xmlns:p14="http://schemas.microsoft.com/office/powerpoint/2010/main" val="217793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5FD139-5D49-4FD5-9A93-85B60CB3120E}"/>
              </a:ext>
            </a:extLst>
          </p:cNvPr>
          <p:cNvPicPr>
            <a:picLocks noChangeAspect="1"/>
          </p:cNvPicPr>
          <p:nvPr/>
        </p:nvPicPr>
        <p:blipFill rotWithShape="1">
          <a:blip r:embed="rId3"/>
          <a:srcRect l="2682" t="1246" r="2452" b="56316"/>
          <a:stretch/>
        </p:blipFill>
        <p:spPr>
          <a:xfrm>
            <a:off x="2708564" y="712884"/>
            <a:ext cx="6767945" cy="5182225"/>
          </a:xfrm>
          <a:prstGeom prst="rect">
            <a:avLst/>
          </a:prstGeom>
        </p:spPr>
      </p:pic>
      <p:pic>
        <p:nvPicPr>
          <p:cNvPr id="3" name="Picture 2">
            <a:extLst>
              <a:ext uri="{FF2B5EF4-FFF2-40B4-BE49-F238E27FC236}">
                <a16:creationId xmlns:a16="http://schemas.microsoft.com/office/drawing/2014/main" id="{E45A6EA4-26EE-4604-9800-0ADBBD4B06CE}"/>
              </a:ext>
            </a:extLst>
          </p:cNvPr>
          <p:cNvPicPr>
            <a:picLocks noChangeAspect="1"/>
          </p:cNvPicPr>
          <p:nvPr/>
        </p:nvPicPr>
        <p:blipFill rotWithShape="1">
          <a:blip r:embed="rId3"/>
          <a:srcRect l="2682" t="1246" r="2452" b="56316"/>
          <a:stretch/>
        </p:blipFill>
        <p:spPr>
          <a:xfrm>
            <a:off x="2715491" y="360217"/>
            <a:ext cx="6767945" cy="5182225"/>
          </a:xfrm>
          <a:prstGeom prst="rect">
            <a:avLst/>
          </a:prstGeom>
        </p:spPr>
      </p:pic>
      <p:pic>
        <p:nvPicPr>
          <p:cNvPr id="6" name="Picture 5">
            <a:extLst>
              <a:ext uri="{FF2B5EF4-FFF2-40B4-BE49-F238E27FC236}">
                <a16:creationId xmlns:a16="http://schemas.microsoft.com/office/drawing/2014/main" id="{A37463AD-6B73-474F-8E60-CF5CE268AFD5}"/>
              </a:ext>
            </a:extLst>
          </p:cNvPr>
          <p:cNvPicPr>
            <a:picLocks noChangeAspect="1"/>
          </p:cNvPicPr>
          <p:nvPr/>
        </p:nvPicPr>
        <p:blipFill rotWithShape="1">
          <a:blip r:embed="rId3"/>
          <a:srcRect l="2682" t="92717" r="2452" b="646"/>
          <a:stretch/>
        </p:blipFill>
        <p:spPr>
          <a:xfrm>
            <a:off x="2715490" y="5895109"/>
            <a:ext cx="6767946" cy="810491"/>
          </a:xfrm>
          <a:prstGeom prst="rect">
            <a:avLst/>
          </a:prstGeom>
        </p:spPr>
      </p:pic>
      <p:sp>
        <p:nvSpPr>
          <p:cNvPr id="2" name="TextBox 1">
            <a:extLst>
              <a:ext uri="{FF2B5EF4-FFF2-40B4-BE49-F238E27FC236}">
                <a16:creationId xmlns:a16="http://schemas.microsoft.com/office/drawing/2014/main" id="{0DE4EFA7-0874-4ECD-8B63-2517F02D0D23}"/>
              </a:ext>
            </a:extLst>
          </p:cNvPr>
          <p:cNvSpPr txBox="1"/>
          <p:nvPr/>
        </p:nvSpPr>
        <p:spPr>
          <a:xfrm>
            <a:off x="2860963" y="6137565"/>
            <a:ext cx="4391891" cy="400110"/>
          </a:xfrm>
          <a:prstGeom prst="rect">
            <a:avLst/>
          </a:prstGeom>
          <a:solidFill>
            <a:schemeClr val="bg1"/>
          </a:solidFill>
        </p:spPr>
        <p:txBody>
          <a:bodyPr wrap="square" rtlCol="0">
            <a:spAutoFit/>
          </a:bodyPr>
          <a:lstStyle/>
          <a:p>
            <a:r>
              <a:rPr lang="en-US" sz="2000" dirty="0"/>
              <a:t>Is </a:t>
            </a:r>
            <a:r>
              <a:rPr lang="en-US" sz="2000" dirty="0" err="1"/>
              <a:t>timmies</a:t>
            </a:r>
            <a:r>
              <a:rPr lang="en-US" sz="2000" dirty="0"/>
              <a:t> busy right now?</a:t>
            </a:r>
            <a:endParaRPr lang="en-CA" sz="2000" dirty="0"/>
          </a:p>
        </p:txBody>
      </p:sp>
      <p:pic>
        <p:nvPicPr>
          <p:cNvPr id="4" name="Picture 3">
            <a:extLst>
              <a:ext uri="{FF2B5EF4-FFF2-40B4-BE49-F238E27FC236}">
                <a16:creationId xmlns:a16="http://schemas.microsoft.com/office/drawing/2014/main" id="{930D6BC0-C4A8-4F76-A346-A9F4BE7EB061}"/>
              </a:ext>
            </a:extLst>
          </p:cNvPr>
          <p:cNvPicPr>
            <a:picLocks noChangeAspect="1"/>
          </p:cNvPicPr>
          <p:nvPr/>
        </p:nvPicPr>
        <p:blipFill>
          <a:blip r:embed="rId4"/>
          <a:stretch>
            <a:fillRect/>
          </a:stretch>
        </p:blipFill>
        <p:spPr>
          <a:xfrm>
            <a:off x="2727860" y="1427974"/>
            <a:ext cx="6638974" cy="4572034"/>
          </a:xfrm>
          <a:prstGeom prst="rect">
            <a:avLst/>
          </a:prstGeom>
        </p:spPr>
      </p:pic>
      <p:pic>
        <p:nvPicPr>
          <p:cNvPr id="7" name="Picture 6">
            <a:extLst>
              <a:ext uri="{FF2B5EF4-FFF2-40B4-BE49-F238E27FC236}">
                <a16:creationId xmlns:a16="http://schemas.microsoft.com/office/drawing/2014/main" id="{014944A9-8D9B-460F-AF6B-97FE0454BAE3}"/>
              </a:ext>
            </a:extLst>
          </p:cNvPr>
          <p:cNvPicPr>
            <a:picLocks noChangeAspect="1"/>
          </p:cNvPicPr>
          <p:nvPr/>
        </p:nvPicPr>
        <p:blipFill rotWithShape="1">
          <a:blip r:embed="rId4"/>
          <a:srcRect l="15041" t="84201" r="59523" b="2618"/>
          <a:stretch/>
        </p:blipFill>
        <p:spPr>
          <a:xfrm>
            <a:off x="6962622" y="3429000"/>
            <a:ext cx="1688690" cy="602640"/>
          </a:xfrm>
          <a:prstGeom prst="rect">
            <a:avLst/>
          </a:prstGeom>
        </p:spPr>
      </p:pic>
    </p:spTree>
    <p:extLst>
      <p:ext uri="{BB962C8B-B14F-4D97-AF65-F5344CB8AC3E}">
        <p14:creationId xmlns:p14="http://schemas.microsoft.com/office/powerpoint/2010/main" val="410445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iterate type="lt">
                                    <p:tmAbs val="0"/>
                                  </p:iterate>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27D6-62BB-499B-B71D-A609D3B87BAF}"/>
              </a:ext>
            </a:extLst>
          </p:cNvPr>
          <p:cNvSpPr>
            <a:spLocks noGrp="1"/>
          </p:cNvSpPr>
          <p:nvPr>
            <p:ph type="ctrTitle"/>
          </p:nvPr>
        </p:nvSpPr>
        <p:spPr>
          <a:xfrm>
            <a:off x="0" y="0"/>
            <a:ext cx="6659880" cy="6857999"/>
          </a:xfrm>
        </p:spPr>
        <p:txBody>
          <a:bodyPr/>
          <a:lstStyle/>
          <a:p>
            <a:r>
              <a:rPr lang="en-US" dirty="0"/>
              <a:t>Intuitive</a:t>
            </a:r>
            <a:endParaRPr lang="en-CA" dirty="0"/>
          </a:p>
        </p:txBody>
      </p:sp>
    </p:spTree>
    <p:extLst>
      <p:ext uri="{BB962C8B-B14F-4D97-AF65-F5344CB8AC3E}">
        <p14:creationId xmlns:p14="http://schemas.microsoft.com/office/powerpoint/2010/main" val="993847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6F05-0E42-4A8A-A2C2-446CC027AC5D}"/>
              </a:ext>
            </a:extLst>
          </p:cNvPr>
          <p:cNvSpPr>
            <a:spLocks noGrp="1"/>
          </p:cNvSpPr>
          <p:nvPr>
            <p:ph type="ctrTitle"/>
          </p:nvPr>
        </p:nvSpPr>
        <p:spPr/>
        <p:txBody>
          <a:bodyPr/>
          <a:lstStyle/>
          <a:p>
            <a:r>
              <a:rPr lang="en-US" dirty="0"/>
              <a:t>Portable</a:t>
            </a:r>
            <a:endParaRPr lang="en-CA" dirty="0"/>
          </a:p>
        </p:txBody>
      </p:sp>
    </p:spTree>
    <p:extLst>
      <p:ext uri="{BB962C8B-B14F-4D97-AF65-F5344CB8AC3E}">
        <p14:creationId xmlns:p14="http://schemas.microsoft.com/office/powerpoint/2010/main" val="2718538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FF7E-0F9C-4EC1-B74D-B9F090114BA8}"/>
              </a:ext>
            </a:extLst>
          </p:cNvPr>
          <p:cNvSpPr>
            <a:spLocks noGrp="1"/>
          </p:cNvSpPr>
          <p:nvPr>
            <p:ph type="ctrTitle"/>
          </p:nvPr>
        </p:nvSpPr>
        <p:spPr/>
        <p:txBody>
          <a:bodyPr/>
          <a:lstStyle/>
          <a:p>
            <a:r>
              <a:rPr lang="en-US" dirty="0">
                <a:solidFill>
                  <a:srgbClr val="CE88CB"/>
                </a:solidFill>
              </a:rPr>
              <a:t>Difficult to maintain</a:t>
            </a:r>
            <a:endParaRPr lang="en-CA" dirty="0">
              <a:solidFill>
                <a:srgbClr val="CE88CB"/>
              </a:solidFill>
            </a:endParaRPr>
          </a:p>
        </p:txBody>
      </p:sp>
    </p:spTree>
    <p:extLst>
      <p:ext uri="{BB962C8B-B14F-4D97-AF65-F5344CB8AC3E}">
        <p14:creationId xmlns:p14="http://schemas.microsoft.com/office/powerpoint/2010/main" val="1967453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p:txBody>
          <a:bodyPr>
            <a:normAutofit fontScale="90000"/>
          </a:bodyPr>
          <a:lstStyle/>
          <a:p>
            <a:r>
              <a:rPr lang="en-US" dirty="0"/>
              <a:t>Getting started with Power Virtual Agents</a:t>
            </a:r>
            <a:endParaRPr lang="en-CA" dirty="0"/>
          </a:p>
        </p:txBody>
      </p:sp>
      <p:sp>
        <p:nvSpPr>
          <p:cNvPr id="3" name="Content Placeholder 2">
            <a:extLst>
              <a:ext uri="{FF2B5EF4-FFF2-40B4-BE49-F238E27FC236}">
                <a16:creationId xmlns:a16="http://schemas.microsoft.com/office/drawing/2014/main" id="{87541EC9-263C-4672-B5CC-D58181D9EC46}"/>
              </a:ext>
            </a:extLst>
          </p:cNvPr>
          <p:cNvSpPr>
            <a:spLocks noGrp="1"/>
          </p:cNvSpPr>
          <p:nvPr>
            <p:ph idx="1"/>
          </p:nvPr>
        </p:nvSpPr>
        <p:spPr/>
        <p:txBody>
          <a:bodyPr/>
          <a:lstStyle/>
          <a:p>
            <a:r>
              <a:rPr lang="en-US" dirty="0"/>
              <a:t>Explain “why bots”</a:t>
            </a:r>
          </a:p>
          <a:p>
            <a:r>
              <a:rPr lang="en-US" dirty="0"/>
              <a:t>Demonstrate how to build a Power Virtual Agent</a:t>
            </a:r>
          </a:p>
          <a:p>
            <a:r>
              <a:rPr lang="en-US" dirty="0"/>
              <a:t>Discuss real-life applications</a:t>
            </a:r>
          </a:p>
          <a:p>
            <a:r>
              <a:rPr lang="en-US" dirty="0"/>
              <a:t>Discuss licensing</a:t>
            </a:r>
          </a:p>
        </p:txBody>
      </p:sp>
    </p:spTree>
    <p:extLst>
      <p:ext uri="{BB962C8B-B14F-4D97-AF65-F5344CB8AC3E}">
        <p14:creationId xmlns:p14="http://schemas.microsoft.com/office/powerpoint/2010/main" val="2395435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32C978-9315-4CA7-8448-F306D2BFD1B6}"/>
              </a:ext>
            </a:extLst>
          </p:cNvPr>
          <p:cNvSpPr>
            <a:spLocks noGrp="1"/>
          </p:cNvSpPr>
          <p:nvPr>
            <p:ph type="ctrTitle"/>
          </p:nvPr>
        </p:nvSpPr>
        <p:spPr>
          <a:xfrm>
            <a:off x="0" y="0"/>
            <a:ext cx="12192000" cy="6857999"/>
          </a:xfrm>
          <a:blipFill>
            <a:blip r:embed="rId4"/>
            <a:stretch>
              <a:fillRect/>
            </a:stretch>
          </a:blipFill>
        </p:spPr>
        <p:txBody>
          <a:bodyPr/>
          <a:lstStyle/>
          <a:p>
            <a:r>
              <a:rPr lang="en-CA">
                <a:solidFill>
                  <a:srgbClr val="732773"/>
                </a:solidFill>
              </a:rPr>
              <a:t>                        </a:t>
            </a:r>
            <a:r>
              <a:rPr lang="en-CA" dirty="0">
                <a:solidFill>
                  <a:srgbClr val="732773"/>
                </a:solidFill>
              </a:rPr>
              <a:t>Why bots?</a:t>
            </a:r>
          </a:p>
        </p:txBody>
      </p:sp>
    </p:spTree>
    <p:extLst>
      <p:ext uri="{BB962C8B-B14F-4D97-AF65-F5344CB8AC3E}">
        <p14:creationId xmlns:p14="http://schemas.microsoft.com/office/powerpoint/2010/main" val="1502128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C8C91-2F04-4C9A-A435-520B3168A772}"/>
              </a:ext>
            </a:extLst>
          </p:cNvPr>
          <p:cNvSpPr txBox="1"/>
          <p:nvPr/>
        </p:nvSpPr>
        <p:spPr>
          <a:xfrm>
            <a:off x="-2" y="6484874"/>
            <a:ext cx="3092266" cy="369332"/>
          </a:xfrm>
          <a:prstGeom prst="rect">
            <a:avLst/>
          </a:prstGeom>
          <a:noFill/>
        </p:spPr>
        <p:txBody>
          <a:bodyPr wrap="square" rtlCol="0">
            <a:spAutoFit/>
          </a:bodyPr>
          <a:lstStyle/>
          <a:p>
            <a:r>
              <a:rPr lang="en-CA" dirty="0">
                <a:solidFill>
                  <a:schemeClr val="bg1"/>
                </a:solidFill>
              </a:rPr>
              <a:t>Source: Gartner</a:t>
            </a:r>
          </a:p>
        </p:txBody>
      </p:sp>
      <p:sp>
        <p:nvSpPr>
          <p:cNvPr id="9" name="Title 8">
            <a:extLst>
              <a:ext uri="{FF2B5EF4-FFF2-40B4-BE49-F238E27FC236}">
                <a16:creationId xmlns:a16="http://schemas.microsoft.com/office/drawing/2014/main" id="{7A71BC22-1373-45EB-93B9-2783E20FA326}"/>
              </a:ext>
            </a:extLst>
          </p:cNvPr>
          <p:cNvSpPr>
            <a:spLocks noGrp="1"/>
          </p:cNvSpPr>
          <p:nvPr>
            <p:ph type="ctrTitle"/>
          </p:nvPr>
        </p:nvSpPr>
        <p:spPr/>
        <p:txBody>
          <a:bodyPr/>
          <a:lstStyle/>
          <a:p>
            <a:r>
              <a:rPr lang="en-CA" sz="19900" dirty="0"/>
              <a:t>85%</a:t>
            </a:r>
          </a:p>
        </p:txBody>
      </p:sp>
    </p:spTree>
    <p:extLst>
      <p:ext uri="{BB962C8B-B14F-4D97-AF65-F5344CB8AC3E}">
        <p14:creationId xmlns:p14="http://schemas.microsoft.com/office/powerpoint/2010/main" val="2461358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C8C91-2F04-4C9A-A435-520B3168A772}"/>
              </a:ext>
            </a:extLst>
          </p:cNvPr>
          <p:cNvSpPr txBox="1"/>
          <p:nvPr/>
        </p:nvSpPr>
        <p:spPr>
          <a:xfrm>
            <a:off x="-2" y="6484874"/>
            <a:ext cx="3092266" cy="369332"/>
          </a:xfrm>
          <a:prstGeom prst="rect">
            <a:avLst/>
          </a:prstGeom>
          <a:noFill/>
        </p:spPr>
        <p:txBody>
          <a:bodyPr wrap="square" rtlCol="0">
            <a:spAutoFit/>
          </a:bodyPr>
          <a:lstStyle/>
          <a:p>
            <a:r>
              <a:rPr lang="en-CA" dirty="0">
                <a:solidFill>
                  <a:schemeClr val="bg1"/>
                </a:solidFill>
              </a:rPr>
              <a:t>Source: Forrester Research</a:t>
            </a:r>
          </a:p>
        </p:txBody>
      </p:sp>
      <p:sp>
        <p:nvSpPr>
          <p:cNvPr id="8" name="Title 7">
            <a:extLst>
              <a:ext uri="{FF2B5EF4-FFF2-40B4-BE49-F238E27FC236}">
                <a16:creationId xmlns:a16="http://schemas.microsoft.com/office/drawing/2014/main" id="{0222241A-C73B-4C51-BC69-0350A2B1AB4A}"/>
              </a:ext>
            </a:extLst>
          </p:cNvPr>
          <p:cNvSpPr>
            <a:spLocks noGrp="1"/>
          </p:cNvSpPr>
          <p:nvPr>
            <p:ph type="ctrTitle"/>
          </p:nvPr>
        </p:nvSpPr>
        <p:spPr/>
        <p:txBody>
          <a:bodyPr/>
          <a:lstStyle/>
          <a:p>
            <a:r>
              <a:rPr lang="en-CA" sz="19900" dirty="0"/>
              <a:t>69%</a:t>
            </a:r>
          </a:p>
        </p:txBody>
      </p:sp>
    </p:spTree>
    <p:extLst>
      <p:ext uri="{BB962C8B-B14F-4D97-AF65-F5344CB8AC3E}">
        <p14:creationId xmlns:p14="http://schemas.microsoft.com/office/powerpoint/2010/main" val="1865358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0DFA6-21D8-4AAC-AD79-DBDFC65C6DB0}"/>
              </a:ext>
            </a:extLst>
          </p:cNvPr>
          <p:cNvSpPr>
            <a:spLocks noGrp="1"/>
          </p:cNvSpPr>
          <p:nvPr>
            <p:ph type="ctrTitle"/>
          </p:nvPr>
        </p:nvSpPr>
        <p:spPr/>
        <p:txBody>
          <a:bodyPr/>
          <a:lstStyle/>
          <a:p>
            <a:r>
              <a:rPr lang="en-CA" dirty="0"/>
              <a:t>How to build a </a:t>
            </a:r>
            <a:br>
              <a:rPr lang="en-CA" dirty="0"/>
            </a:br>
            <a:r>
              <a:rPr lang="en-CA" dirty="0"/>
              <a:t>Power Virtual Agent</a:t>
            </a:r>
          </a:p>
        </p:txBody>
      </p:sp>
    </p:spTree>
    <p:extLst>
      <p:ext uri="{BB962C8B-B14F-4D97-AF65-F5344CB8AC3E}">
        <p14:creationId xmlns:p14="http://schemas.microsoft.com/office/powerpoint/2010/main" val="2795371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C810-E15C-4689-AF65-870E1DA171B2}"/>
              </a:ext>
            </a:extLst>
          </p:cNvPr>
          <p:cNvSpPr>
            <a:spLocks noGrp="1"/>
          </p:cNvSpPr>
          <p:nvPr>
            <p:ph type="ctrTitle"/>
          </p:nvPr>
        </p:nvSpPr>
        <p:spPr>
          <a:xfrm>
            <a:off x="-751302" y="-422606"/>
            <a:ext cx="13694604" cy="7703212"/>
          </a:xfrm>
        </p:spPr>
        <p:txBody>
          <a:bodyPr/>
          <a:lstStyle/>
          <a:p>
            <a:r>
              <a:rPr lang="en-CA" dirty="0"/>
              <a:t>McKinsey &amp; Company</a:t>
            </a:r>
          </a:p>
        </p:txBody>
      </p:sp>
    </p:spTree>
    <p:extLst>
      <p:ext uri="{BB962C8B-B14F-4D97-AF65-F5344CB8AC3E}">
        <p14:creationId xmlns:p14="http://schemas.microsoft.com/office/powerpoint/2010/main" val="863584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CD87-9B1A-4CCC-AC81-C0490EA46733}"/>
              </a:ext>
            </a:extLst>
          </p:cNvPr>
          <p:cNvSpPr>
            <a:spLocks noGrp="1"/>
          </p:cNvSpPr>
          <p:nvPr>
            <p:ph type="ctrTitle"/>
          </p:nvPr>
        </p:nvSpPr>
        <p:spPr/>
        <p:txBody>
          <a:bodyPr/>
          <a:lstStyle/>
          <a:p>
            <a:r>
              <a:rPr lang="en-CA" dirty="0"/>
              <a:t> </a:t>
            </a:r>
            <a:r>
              <a:rPr lang="en-CA" dirty="0">
                <a:hlinkClick r:id="rId4">
                  <a:extLst>
                    <a:ext uri="{A12FA001-AC4F-418D-AE19-62706E023703}">
                      <ahyp:hlinkClr xmlns:ahyp="http://schemas.microsoft.com/office/drawing/2018/hyperlinkcolor" val="tx"/>
                    </a:ext>
                  </a:extLst>
                </a:hlinkClick>
              </a:rPr>
              <a:t>https://aka.ms/TryPVA</a:t>
            </a:r>
            <a:r>
              <a:rPr lang="en-CA" dirty="0"/>
              <a:t> </a:t>
            </a:r>
          </a:p>
        </p:txBody>
      </p:sp>
    </p:spTree>
    <p:extLst>
      <p:ext uri="{BB962C8B-B14F-4D97-AF65-F5344CB8AC3E}">
        <p14:creationId xmlns:p14="http://schemas.microsoft.com/office/powerpoint/2010/main" val="3883063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6A02F-24FC-48E1-BE47-9A32ACA85890}"/>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67471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2EB28-DE2B-4D08-BA23-AAF03EA170F7}"/>
              </a:ext>
            </a:extLst>
          </p:cNvPr>
          <p:cNvPicPr>
            <a:picLocks noChangeAspect="1"/>
          </p:cNvPicPr>
          <p:nvPr/>
        </p:nvPicPr>
        <p:blipFill>
          <a:blip r:embed="rId3"/>
          <a:stretch>
            <a:fillRect/>
          </a:stretch>
        </p:blipFill>
        <p:spPr>
          <a:xfrm>
            <a:off x="3250385" y="1328722"/>
            <a:ext cx="5691229" cy="4200556"/>
          </a:xfrm>
          <a:prstGeom prst="rect">
            <a:avLst/>
          </a:prstGeom>
        </p:spPr>
      </p:pic>
      <p:sp>
        <p:nvSpPr>
          <p:cNvPr id="4" name="Rectangle 3">
            <a:extLst>
              <a:ext uri="{FF2B5EF4-FFF2-40B4-BE49-F238E27FC236}">
                <a16:creationId xmlns:a16="http://schemas.microsoft.com/office/drawing/2014/main" id="{39DDDBCA-91BB-4389-B475-7693D060AB4D}"/>
              </a:ext>
            </a:extLst>
          </p:cNvPr>
          <p:cNvSpPr/>
          <p:nvPr/>
        </p:nvSpPr>
        <p:spPr>
          <a:xfrm>
            <a:off x="6502400" y="1911350"/>
            <a:ext cx="692150" cy="6667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EE401763-0D09-4094-AEFE-160204FF59F7}"/>
              </a:ext>
            </a:extLst>
          </p:cNvPr>
          <p:cNvSpPr/>
          <p:nvPr/>
        </p:nvSpPr>
        <p:spPr>
          <a:xfrm>
            <a:off x="5854700" y="2984500"/>
            <a:ext cx="1530350" cy="5588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74450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A7C83C-65C1-4496-AB26-0E7E403CFE3C}"/>
              </a:ext>
            </a:extLst>
          </p:cNvPr>
          <p:cNvPicPr>
            <a:picLocks noChangeAspect="1"/>
          </p:cNvPicPr>
          <p:nvPr/>
        </p:nvPicPr>
        <p:blipFill>
          <a:blip r:embed="rId3"/>
          <a:stretch>
            <a:fillRect/>
          </a:stretch>
        </p:blipFill>
        <p:spPr>
          <a:xfrm>
            <a:off x="1745424" y="416696"/>
            <a:ext cx="8701151" cy="6024607"/>
          </a:xfrm>
          <a:prstGeom prst="rect">
            <a:avLst/>
          </a:prstGeom>
        </p:spPr>
      </p:pic>
    </p:spTree>
    <p:extLst>
      <p:ext uri="{BB962C8B-B14F-4D97-AF65-F5344CB8AC3E}">
        <p14:creationId xmlns:p14="http://schemas.microsoft.com/office/powerpoint/2010/main" val="4156736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B6B655-FCEE-4248-ABE4-0C7C1471BC4C}"/>
              </a:ext>
            </a:extLst>
          </p:cNvPr>
          <p:cNvPicPr>
            <a:picLocks noChangeAspect="1"/>
          </p:cNvPicPr>
          <p:nvPr/>
        </p:nvPicPr>
        <p:blipFill>
          <a:blip r:embed="rId3"/>
          <a:stretch>
            <a:fillRect/>
          </a:stretch>
        </p:blipFill>
        <p:spPr>
          <a:xfrm>
            <a:off x="536563" y="0"/>
            <a:ext cx="11118873" cy="6858000"/>
          </a:xfrm>
          <a:prstGeom prst="rect">
            <a:avLst/>
          </a:prstGeom>
        </p:spPr>
      </p:pic>
    </p:spTree>
    <p:extLst>
      <p:ext uri="{BB962C8B-B14F-4D97-AF65-F5344CB8AC3E}">
        <p14:creationId xmlns:p14="http://schemas.microsoft.com/office/powerpoint/2010/main" val="1274867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7673F-00E7-431A-9128-E96670B6742B}"/>
              </a:ext>
            </a:extLst>
          </p:cNvPr>
          <p:cNvPicPr>
            <a:picLocks noChangeAspect="1"/>
          </p:cNvPicPr>
          <p:nvPr/>
        </p:nvPicPr>
        <p:blipFill>
          <a:blip r:embed="rId3"/>
          <a:stretch>
            <a:fillRect/>
          </a:stretch>
        </p:blipFill>
        <p:spPr>
          <a:xfrm>
            <a:off x="0" y="77992"/>
            <a:ext cx="12192000" cy="6702015"/>
          </a:xfrm>
          <a:prstGeom prst="rect">
            <a:avLst/>
          </a:prstGeom>
        </p:spPr>
      </p:pic>
      <p:sp>
        <p:nvSpPr>
          <p:cNvPr id="4" name="Rectangle 3">
            <a:extLst>
              <a:ext uri="{FF2B5EF4-FFF2-40B4-BE49-F238E27FC236}">
                <a16:creationId xmlns:a16="http://schemas.microsoft.com/office/drawing/2014/main" id="{BDCB2B4F-9B74-4BA0-B21B-B6550EA770B9}"/>
              </a:ext>
            </a:extLst>
          </p:cNvPr>
          <p:cNvSpPr/>
          <p:nvPr/>
        </p:nvSpPr>
        <p:spPr>
          <a:xfrm>
            <a:off x="4114800" y="2146300"/>
            <a:ext cx="1530350" cy="5588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A31A1E34-D919-4C28-BB22-7C7705B9D660}"/>
              </a:ext>
            </a:extLst>
          </p:cNvPr>
          <p:cNvSpPr/>
          <p:nvPr/>
        </p:nvSpPr>
        <p:spPr>
          <a:xfrm>
            <a:off x="4114800" y="3873501"/>
            <a:ext cx="1530350" cy="5588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91983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06C47E-093D-43D2-AD3C-6FAC532F22FA}"/>
              </a:ext>
            </a:extLst>
          </p:cNvPr>
          <p:cNvPicPr>
            <a:picLocks noChangeAspect="1"/>
          </p:cNvPicPr>
          <p:nvPr/>
        </p:nvPicPr>
        <p:blipFill>
          <a:blip r:embed="rId3"/>
          <a:stretch>
            <a:fillRect/>
          </a:stretch>
        </p:blipFill>
        <p:spPr>
          <a:xfrm>
            <a:off x="533359" y="130944"/>
            <a:ext cx="11125281" cy="6596111"/>
          </a:xfrm>
          <a:prstGeom prst="rect">
            <a:avLst/>
          </a:prstGeom>
        </p:spPr>
      </p:pic>
      <p:sp>
        <p:nvSpPr>
          <p:cNvPr id="5" name="Rectangle 4">
            <a:extLst>
              <a:ext uri="{FF2B5EF4-FFF2-40B4-BE49-F238E27FC236}">
                <a16:creationId xmlns:a16="http://schemas.microsoft.com/office/drawing/2014/main" id="{0255E0CD-C6FE-41DF-A15C-BC4BB72DD3E0}"/>
              </a:ext>
            </a:extLst>
          </p:cNvPr>
          <p:cNvSpPr/>
          <p:nvPr/>
        </p:nvSpPr>
        <p:spPr>
          <a:xfrm>
            <a:off x="533358" y="82550"/>
            <a:ext cx="673141" cy="5588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8665AB6-49CF-45DD-A6EB-A4CE74A0AD3D}"/>
              </a:ext>
            </a:extLst>
          </p:cNvPr>
          <p:cNvSpPr/>
          <p:nvPr/>
        </p:nvSpPr>
        <p:spPr>
          <a:xfrm>
            <a:off x="1206499" y="82550"/>
            <a:ext cx="673141" cy="5588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62813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06C47E-093D-43D2-AD3C-6FAC532F22FA}"/>
              </a:ext>
            </a:extLst>
          </p:cNvPr>
          <p:cNvPicPr>
            <a:picLocks noChangeAspect="1"/>
          </p:cNvPicPr>
          <p:nvPr/>
        </p:nvPicPr>
        <p:blipFill>
          <a:blip r:embed="rId3"/>
          <a:stretch>
            <a:fillRect/>
          </a:stretch>
        </p:blipFill>
        <p:spPr>
          <a:xfrm>
            <a:off x="533359" y="130944"/>
            <a:ext cx="11125281" cy="6596111"/>
          </a:xfrm>
          <a:prstGeom prst="rect">
            <a:avLst/>
          </a:prstGeom>
        </p:spPr>
      </p:pic>
      <p:sp>
        <p:nvSpPr>
          <p:cNvPr id="3" name="Rectangle 2">
            <a:extLst>
              <a:ext uri="{FF2B5EF4-FFF2-40B4-BE49-F238E27FC236}">
                <a16:creationId xmlns:a16="http://schemas.microsoft.com/office/drawing/2014/main" id="{67A6FF5C-17A1-4819-90B5-F22EBFEA9CDE}"/>
              </a:ext>
            </a:extLst>
          </p:cNvPr>
          <p:cNvSpPr/>
          <p:nvPr/>
        </p:nvSpPr>
        <p:spPr>
          <a:xfrm>
            <a:off x="3384550" y="628650"/>
            <a:ext cx="5441950" cy="35052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8407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06C47E-093D-43D2-AD3C-6FAC532F22FA}"/>
              </a:ext>
            </a:extLst>
          </p:cNvPr>
          <p:cNvPicPr>
            <a:picLocks noChangeAspect="1"/>
          </p:cNvPicPr>
          <p:nvPr/>
        </p:nvPicPr>
        <p:blipFill>
          <a:blip r:embed="rId3"/>
          <a:stretch>
            <a:fillRect/>
          </a:stretch>
        </p:blipFill>
        <p:spPr>
          <a:xfrm>
            <a:off x="533359" y="130944"/>
            <a:ext cx="11125281" cy="6596111"/>
          </a:xfrm>
          <a:prstGeom prst="rect">
            <a:avLst/>
          </a:prstGeom>
        </p:spPr>
      </p:pic>
      <p:sp>
        <p:nvSpPr>
          <p:cNvPr id="3" name="Rectangle 2">
            <a:extLst>
              <a:ext uri="{FF2B5EF4-FFF2-40B4-BE49-F238E27FC236}">
                <a16:creationId xmlns:a16="http://schemas.microsoft.com/office/drawing/2014/main" id="{67A6FF5C-17A1-4819-90B5-F22EBFEA9CDE}"/>
              </a:ext>
            </a:extLst>
          </p:cNvPr>
          <p:cNvSpPr/>
          <p:nvPr/>
        </p:nvSpPr>
        <p:spPr>
          <a:xfrm>
            <a:off x="8883650" y="628650"/>
            <a:ext cx="2698750" cy="6985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14359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B2BB44-CBAE-4958-A5CD-D84F17C205B7}"/>
              </a:ext>
            </a:extLst>
          </p:cNvPr>
          <p:cNvPicPr>
            <a:picLocks noChangeAspect="1"/>
          </p:cNvPicPr>
          <p:nvPr/>
        </p:nvPicPr>
        <p:blipFill>
          <a:blip r:embed="rId3"/>
          <a:stretch>
            <a:fillRect/>
          </a:stretch>
        </p:blipFill>
        <p:spPr>
          <a:xfrm>
            <a:off x="0" y="343188"/>
            <a:ext cx="12192000" cy="6171624"/>
          </a:xfrm>
          <a:prstGeom prst="rect">
            <a:avLst/>
          </a:prstGeom>
        </p:spPr>
      </p:pic>
    </p:spTree>
    <p:extLst>
      <p:ext uri="{BB962C8B-B14F-4D97-AF65-F5344CB8AC3E}">
        <p14:creationId xmlns:p14="http://schemas.microsoft.com/office/powerpoint/2010/main" val="1201499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732773"/>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12AC302-AE6D-4DDB-B3F0-A17366056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0" y="0"/>
            <a:ext cx="5270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D06EB9-46EC-4367-90B9-E4892DA286B2}"/>
              </a:ext>
            </a:extLst>
          </p:cNvPr>
          <p:cNvSpPr txBox="1"/>
          <p:nvPr/>
        </p:nvSpPr>
        <p:spPr>
          <a:xfrm>
            <a:off x="2481401" y="-622247"/>
            <a:ext cx="1301407" cy="770220"/>
          </a:xfrm>
          <a:prstGeom prst="rect">
            <a:avLst/>
          </a:prstGeom>
          <a:noFill/>
        </p:spPr>
        <p:txBody>
          <a:bodyPr wrap="square" rtlCol="0">
            <a:spAutoFit/>
          </a:bodyPr>
          <a:lstStyle/>
          <a:p>
            <a:endParaRPr lang="en-CA"/>
          </a:p>
        </p:txBody>
      </p:sp>
      <p:sp>
        <p:nvSpPr>
          <p:cNvPr id="3" name="Rectangle 2">
            <a:extLst>
              <a:ext uri="{FF2B5EF4-FFF2-40B4-BE49-F238E27FC236}">
                <a16:creationId xmlns:a16="http://schemas.microsoft.com/office/drawing/2014/main" id="{87A6FE51-7242-4CE4-BFAE-0070BF009F33}"/>
              </a:ext>
            </a:extLst>
          </p:cNvPr>
          <p:cNvSpPr/>
          <p:nvPr/>
        </p:nvSpPr>
        <p:spPr>
          <a:xfrm rot="21108136">
            <a:off x="4960038" y="1933747"/>
            <a:ext cx="2117312" cy="1544330"/>
          </a:xfrm>
          <a:custGeom>
            <a:avLst/>
            <a:gdLst>
              <a:gd name="connsiteX0" fmla="*/ 0 w 1967148"/>
              <a:gd name="connsiteY0" fmla="*/ 0 h 1433200"/>
              <a:gd name="connsiteX1" fmla="*/ 1967148 w 1967148"/>
              <a:gd name="connsiteY1" fmla="*/ 0 h 1433200"/>
              <a:gd name="connsiteX2" fmla="*/ 1967148 w 1967148"/>
              <a:gd name="connsiteY2" fmla="*/ 1433200 h 1433200"/>
              <a:gd name="connsiteX3" fmla="*/ 0 w 1967148"/>
              <a:gd name="connsiteY3" fmla="*/ 1433200 h 1433200"/>
              <a:gd name="connsiteX4" fmla="*/ 0 w 1967148"/>
              <a:gd name="connsiteY4" fmla="*/ 0 h 1433200"/>
              <a:gd name="connsiteX0" fmla="*/ 0 w 2041561"/>
              <a:gd name="connsiteY0" fmla="*/ 2320 h 1435520"/>
              <a:gd name="connsiteX1" fmla="*/ 1967148 w 2041561"/>
              <a:gd name="connsiteY1" fmla="*/ 2320 h 1435520"/>
              <a:gd name="connsiteX2" fmla="*/ 1967148 w 2041561"/>
              <a:gd name="connsiteY2" fmla="*/ 1435520 h 1435520"/>
              <a:gd name="connsiteX3" fmla="*/ 0 w 2041561"/>
              <a:gd name="connsiteY3" fmla="*/ 1435520 h 1435520"/>
              <a:gd name="connsiteX4" fmla="*/ 0 w 2041561"/>
              <a:gd name="connsiteY4" fmla="*/ 2320 h 1435520"/>
              <a:gd name="connsiteX0" fmla="*/ 0 w 2058112"/>
              <a:gd name="connsiteY0" fmla="*/ 1730 h 1434930"/>
              <a:gd name="connsiteX1" fmla="*/ 1967148 w 2058112"/>
              <a:gd name="connsiteY1" fmla="*/ 1730 h 1434930"/>
              <a:gd name="connsiteX2" fmla="*/ 1967148 w 2058112"/>
              <a:gd name="connsiteY2" fmla="*/ 1434930 h 1434930"/>
              <a:gd name="connsiteX3" fmla="*/ 0 w 2058112"/>
              <a:gd name="connsiteY3" fmla="*/ 1434930 h 1434930"/>
              <a:gd name="connsiteX4" fmla="*/ 0 w 2058112"/>
              <a:gd name="connsiteY4" fmla="*/ 1730 h 1434930"/>
              <a:gd name="connsiteX0" fmla="*/ 0 w 2058112"/>
              <a:gd name="connsiteY0" fmla="*/ 1730 h 1458890"/>
              <a:gd name="connsiteX1" fmla="*/ 1967148 w 2058112"/>
              <a:gd name="connsiteY1" fmla="*/ 1730 h 1458890"/>
              <a:gd name="connsiteX2" fmla="*/ 1967148 w 2058112"/>
              <a:gd name="connsiteY2" fmla="*/ 1434930 h 1458890"/>
              <a:gd name="connsiteX3" fmla="*/ 0 w 2058112"/>
              <a:gd name="connsiteY3" fmla="*/ 1434930 h 1458890"/>
              <a:gd name="connsiteX4" fmla="*/ 0 w 2058112"/>
              <a:gd name="connsiteY4" fmla="*/ 1730 h 1458890"/>
              <a:gd name="connsiteX0" fmla="*/ 0 w 2058112"/>
              <a:gd name="connsiteY0" fmla="*/ 66572 h 1523732"/>
              <a:gd name="connsiteX1" fmla="*/ 1967148 w 2058112"/>
              <a:gd name="connsiteY1" fmla="*/ 66572 h 1523732"/>
              <a:gd name="connsiteX2" fmla="*/ 1967148 w 2058112"/>
              <a:gd name="connsiteY2" fmla="*/ 1499772 h 1523732"/>
              <a:gd name="connsiteX3" fmla="*/ 0 w 2058112"/>
              <a:gd name="connsiteY3" fmla="*/ 1499772 h 1523732"/>
              <a:gd name="connsiteX4" fmla="*/ 0 w 2058112"/>
              <a:gd name="connsiteY4" fmla="*/ 66572 h 1523732"/>
              <a:gd name="connsiteX0" fmla="*/ 0 w 2058112"/>
              <a:gd name="connsiteY0" fmla="*/ 72773 h 1529933"/>
              <a:gd name="connsiteX1" fmla="*/ 1967148 w 2058112"/>
              <a:gd name="connsiteY1" fmla="*/ 72773 h 1529933"/>
              <a:gd name="connsiteX2" fmla="*/ 1967148 w 2058112"/>
              <a:gd name="connsiteY2" fmla="*/ 1505973 h 1529933"/>
              <a:gd name="connsiteX3" fmla="*/ 0 w 2058112"/>
              <a:gd name="connsiteY3" fmla="*/ 1505973 h 1529933"/>
              <a:gd name="connsiteX4" fmla="*/ 0 w 2058112"/>
              <a:gd name="connsiteY4" fmla="*/ 72773 h 1529933"/>
              <a:gd name="connsiteX0" fmla="*/ 49096 w 2107208"/>
              <a:gd name="connsiteY0" fmla="*/ 72773 h 1529933"/>
              <a:gd name="connsiteX1" fmla="*/ 2016244 w 2107208"/>
              <a:gd name="connsiteY1" fmla="*/ 72773 h 1529933"/>
              <a:gd name="connsiteX2" fmla="*/ 2016244 w 2107208"/>
              <a:gd name="connsiteY2" fmla="*/ 1505973 h 1529933"/>
              <a:gd name="connsiteX3" fmla="*/ 49096 w 2107208"/>
              <a:gd name="connsiteY3" fmla="*/ 1505973 h 1529933"/>
              <a:gd name="connsiteX4" fmla="*/ 49096 w 2107208"/>
              <a:gd name="connsiteY4" fmla="*/ 72773 h 1529933"/>
              <a:gd name="connsiteX0" fmla="*/ 59200 w 2117312"/>
              <a:gd name="connsiteY0" fmla="*/ 72773 h 1529933"/>
              <a:gd name="connsiteX1" fmla="*/ 2026348 w 2117312"/>
              <a:gd name="connsiteY1" fmla="*/ 72773 h 1529933"/>
              <a:gd name="connsiteX2" fmla="*/ 2026348 w 2117312"/>
              <a:gd name="connsiteY2" fmla="*/ 1505973 h 1529933"/>
              <a:gd name="connsiteX3" fmla="*/ 59200 w 2117312"/>
              <a:gd name="connsiteY3" fmla="*/ 1505973 h 1529933"/>
              <a:gd name="connsiteX4" fmla="*/ 59200 w 2117312"/>
              <a:gd name="connsiteY4" fmla="*/ 72773 h 1529933"/>
              <a:gd name="connsiteX0" fmla="*/ 59200 w 2117312"/>
              <a:gd name="connsiteY0" fmla="*/ 72773 h 1544330"/>
              <a:gd name="connsiteX1" fmla="*/ 2026348 w 2117312"/>
              <a:gd name="connsiteY1" fmla="*/ 72773 h 1544330"/>
              <a:gd name="connsiteX2" fmla="*/ 2026348 w 2117312"/>
              <a:gd name="connsiteY2" fmla="*/ 1505973 h 1544330"/>
              <a:gd name="connsiteX3" fmla="*/ 59200 w 2117312"/>
              <a:gd name="connsiteY3" fmla="*/ 1505973 h 1544330"/>
              <a:gd name="connsiteX4" fmla="*/ 59200 w 2117312"/>
              <a:gd name="connsiteY4" fmla="*/ 72773 h 1544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312" h="1544330">
                <a:moveTo>
                  <a:pt x="59200" y="72773"/>
                </a:moveTo>
                <a:cubicBezTo>
                  <a:pt x="836913" y="-77014"/>
                  <a:pt x="1839667" y="46620"/>
                  <a:pt x="2026348" y="72773"/>
                </a:cubicBezTo>
                <a:cubicBezTo>
                  <a:pt x="2193778" y="15636"/>
                  <a:pt x="2091045" y="1392369"/>
                  <a:pt x="2026348" y="1505973"/>
                </a:cubicBezTo>
                <a:cubicBezTo>
                  <a:pt x="1396337" y="1559885"/>
                  <a:pt x="748125" y="1554271"/>
                  <a:pt x="59200" y="1505973"/>
                </a:cubicBezTo>
                <a:cubicBezTo>
                  <a:pt x="19351" y="1049277"/>
                  <a:pt x="-51268" y="62630"/>
                  <a:pt x="59200" y="72773"/>
                </a:cubicBezTo>
                <a:close/>
              </a:path>
            </a:pathLst>
          </a:custGeom>
          <a:solidFill>
            <a:srgbClr val="5F7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CB68F0F-23D8-4001-BF1A-8C60334591CC}"/>
              </a:ext>
            </a:extLst>
          </p:cNvPr>
          <p:cNvSpPr txBox="1"/>
          <p:nvPr/>
        </p:nvSpPr>
        <p:spPr>
          <a:xfrm rot="21055561">
            <a:off x="5025185" y="2401523"/>
            <a:ext cx="1941271" cy="323165"/>
          </a:xfrm>
          <a:prstGeom prst="rect">
            <a:avLst/>
          </a:prstGeom>
          <a:noFill/>
        </p:spPr>
        <p:txBody>
          <a:bodyPr wrap="square" rtlCol="0">
            <a:spAutoFit/>
          </a:bodyPr>
          <a:lstStyle/>
          <a:p>
            <a:pPr algn="ctr"/>
            <a:r>
              <a:rPr lang="en-CA" sz="1500" dirty="0">
                <a:latin typeface="Nokia Cellphone FC" panose="02000800000200040000" pitchFamily="2" charset="0"/>
                <a:ea typeface="Nokia Cellphone FC" panose="02000800000200040000" pitchFamily="2" charset="0"/>
                <a:cs typeface="Nokia Cellphone FC" panose="02000800000200040000" pitchFamily="2" charset="0"/>
              </a:rPr>
              <a:t>NOKIA</a:t>
            </a:r>
          </a:p>
        </p:txBody>
      </p:sp>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953ED3B5-775C-4058-9C49-8149BA588EFC}"/>
                  </a:ext>
                </a:extLst>
              </p:cNvPr>
              <p:cNvGraphicFramePr>
                <a:graphicFrameLocks noChangeAspect="1"/>
              </p:cNvGraphicFramePr>
              <p:nvPr>
                <p:extLst>
                  <p:ext uri="{D42A27DB-BD31-4B8C-83A1-F6EECF244321}">
                    <p14:modId xmlns:p14="http://schemas.microsoft.com/office/powerpoint/2010/main" val="2482053374"/>
                  </p:ext>
                </p:extLst>
              </p:nvPr>
            </p:nvGraphicFramePr>
            <p:xfrm rot="21066441">
              <a:off x="4976199" y="1951110"/>
              <a:ext cx="2131450" cy="1546224"/>
            </p:xfrm>
            <a:graphic>
              <a:graphicData uri="http://schemas.microsoft.com/office/powerpoint/2016/slidezoom">
                <pslz:sldZm>
                  <pslz:sldZmObj sldId="2076136479" cId="2646459628">
                    <pslz:zmPr id="{3D2A2922-DC87-4395-8F56-557ABF496CC8}"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rot="21066441">
                          <a:off x="0" y="0"/>
                          <a:ext cx="2131450" cy="1546224"/>
                        </a:xfrm>
                        <a:prstGeom prst="rect">
                          <a:avLst/>
                        </a:prstGeom>
                        <a:ln w="3175">
                          <a:noFill/>
                        </a:ln>
                      </p166:spPr>
                    </pslz:zmPr>
                  </pslz:sldZmObj>
                </pslz:sldZm>
              </a:graphicData>
            </a:graphic>
          </p:graphicFrame>
        </mc:Choice>
        <mc:Fallback xmlns="">
          <p:pic>
            <p:nvPicPr>
              <p:cNvPr id="18" name="Slide Zoom 17">
                <a:extLst>
                  <a:ext uri="{FF2B5EF4-FFF2-40B4-BE49-F238E27FC236}">
                    <a16:creationId xmlns:a16="http://schemas.microsoft.com/office/drawing/2014/main" id="{953ED3B5-775C-4058-9C49-8149BA588EFC}"/>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rot="21066441">
                <a:off x="4976199" y="1951110"/>
                <a:ext cx="2131450" cy="1546224"/>
              </a:xfrm>
              <a:prstGeom prst="rect">
                <a:avLst/>
              </a:prstGeom>
              <a:ln w="3175">
                <a:noFill/>
              </a:ln>
            </p:spPr>
          </p:pic>
        </mc:Fallback>
      </mc:AlternateContent>
    </p:spTree>
    <p:extLst>
      <p:ext uri="{BB962C8B-B14F-4D97-AF65-F5344CB8AC3E}">
        <p14:creationId xmlns:p14="http://schemas.microsoft.com/office/powerpoint/2010/main" val="4233267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D72E8C-D71E-4C8E-A2B4-057BF80A61A6}"/>
              </a:ext>
            </a:extLst>
          </p:cNvPr>
          <p:cNvPicPr>
            <a:picLocks noChangeAspect="1"/>
          </p:cNvPicPr>
          <p:nvPr/>
        </p:nvPicPr>
        <p:blipFill>
          <a:blip r:embed="rId3"/>
          <a:stretch>
            <a:fillRect/>
          </a:stretch>
        </p:blipFill>
        <p:spPr>
          <a:xfrm>
            <a:off x="4233849" y="2240747"/>
            <a:ext cx="3724302" cy="2376505"/>
          </a:xfrm>
          <a:prstGeom prst="rect">
            <a:avLst/>
          </a:prstGeom>
        </p:spPr>
      </p:pic>
      <p:sp>
        <p:nvSpPr>
          <p:cNvPr id="4" name="Rectangle 3">
            <a:extLst>
              <a:ext uri="{FF2B5EF4-FFF2-40B4-BE49-F238E27FC236}">
                <a16:creationId xmlns:a16="http://schemas.microsoft.com/office/drawing/2014/main" id="{5536A03F-945D-402A-BA88-E7AA23272E1A}"/>
              </a:ext>
            </a:extLst>
          </p:cNvPr>
          <p:cNvSpPr/>
          <p:nvPr/>
        </p:nvSpPr>
        <p:spPr>
          <a:xfrm>
            <a:off x="5721350" y="3352800"/>
            <a:ext cx="647700" cy="6731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12418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D7AB7-3635-45AA-ACD4-39AA1369C021}"/>
              </a:ext>
            </a:extLst>
          </p:cNvPr>
          <p:cNvPicPr>
            <a:picLocks noChangeAspect="1"/>
          </p:cNvPicPr>
          <p:nvPr/>
        </p:nvPicPr>
        <p:blipFill>
          <a:blip r:embed="rId3"/>
          <a:stretch>
            <a:fillRect/>
          </a:stretch>
        </p:blipFill>
        <p:spPr>
          <a:xfrm>
            <a:off x="4360056" y="1657337"/>
            <a:ext cx="3471888" cy="3543326"/>
          </a:xfrm>
          <a:prstGeom prst="rect">
            <a:avLst/>
          </a:prstGeom>
        </p:spPr>
      </p:pic>
      <p:sp>
        <p:nvSpPr>
          <p:cNvPr id="4" name="Rectangle 3">
            <a:extLst>
              <a:ext uri="{FF2B5EF4-FFF2-40B4-BE49-F238E27FC236}">
                <a16:creationId xmlns:a16="http://schemas.microsoft.com/office/drawing/2014/main" id="{ADBF2871-2618-41C6-A9D6-519EA8154288}"/>
              </a:ext>
            </a:extLst>
          </p:cNvPr>
          <p:cNvSpPr/>
          <p:nvPr/>
        </p:nvSpPr>
        <p:spPr>
          <a:xfrm>
            <a:off x="4216400" y="2940050"/>
            <a:ext cx="3615544" cy="16446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8164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36B43-82CE-44FB-B7DA-2C92181FE69A}"/>
              </a:ext>
            </a:extLst>
          </p:cNvPr>
          <p:cNvPicPr>
            <a:picLocks noChangeAspect="1"/>
          </p:cNvPicPr>
          <p:nvPr/>
        </p:nvPicPr>
        <p:blipFill>
          <a:blip r:embed="rId3"/>
          <a:stretch>
            <a:fillRect/>
          </a:stretch>
        </p:blipFill>
        <p:spPr>
          <a:xfrm>
            <a:off x="2407328" y="0"/>
            <a:ext cx="7377344" cy="6858000"/>
          </a:xfrm>
          <a:prstGeom prst="rect">
            <a:avLst/>
          </a:prstGeom>
        </p:spPr>
      </p:pic>
    </p:spTree>
    <p:extLst>
      <p:ext uri="{BB962C8B-B14F-4D97-AF65-F5344CB8AC3E}">
        <p14:creationId xmlns:p14="http://schemas.microsoft.com/office/powerpoint/2010/main" val="4108210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F5064B-51D9-4B9F-A0E2-076CA9239B36}"/>
              </a:ext>
            </a:extLst>
          </p:cNvPr>
          <p:cNvPicPr>
            <a:picLocks noChangeAspect="1"/>
          </p:cNvPicPr>
          <p:nvPr/>
        </p:nvPicPr>
        <p:blipFill>
          <a:blip r:embed="rId3"/>
          <a:stretch>
            <a:fillRect/>
          </a:stretch>
        </p:blipFill>
        <p:spPr>
          <a:xfrm>
            <a:off x="1639113" y="0"/>
            <a:ext cx="8913774" cy="6858000"/>
          </a:xfrm>
          <a:prstGeom prst="rect">
            <a:avLst/>
          </a:prstGeom>
        </p:spPr>
      </p:pic>
      <p:sp>
        <p:nvSpPr>
          <p:cNvPr id="4" name="Rectangle 3">
            <a:extLst>
              <a:ext uri="{FF2B5EF4-FFF2-40B4-BE49-F238E27FC236}">
                <a16:creationId xmlns:a16="http://schemas.microsoft.com/office/drawing/2014/main" id="{61F5F1F3-6F22-4D74-862B-12F04BDA6D34}"/>
              </a:ext>
            </a:extLst>
          </p:cNvPr>
          <p:cNvSpPr/>
          <p:nvPr/>
        </p:nvSpPr>
        <p:spPr>
          <a:xfrm>
            <a:off x="6629400" y="349250"/>
            <a:ext cx="3454400" cy="49403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8289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CBCAFB-F9B4-4D4D-80BA-129BD41BB84A}"/>
              </a:ext>
            </a:extLst>
          </p:cNvPr>
          <p:cNvPicPr>
            <a:picLocks noChangeAspect="1"/>
          </p:cNvPicPr>
          <p:nvPr/>
        </p:nvPicPr>
        <p:blipFill>
          <a:blip r:embed="rId3"/>
          <a:stretch>
            <a:fillRect/>
          </a:stretch>
        </p:blipFill>
        <p:spPr>
          <a:xfrm>
            <a:off x="0" y="592957"/>
            <a:ext cx="12192000" cy="5672086"/>
          </a:xfrm>
          <a:prstGeom prst="rect">
            <a:avLst/>
          </a:prstGeom>
        </p:spPr>
      </p:pic>
      <p:sp>
        <p:nvSpPr>
          <p:cNvPr id="4" name="Rectangle 3">
            <a:extLst>
              <a:ext uri="{FF2B5EF4-FFF2-40B4-BE49-F238E27FC236}">
                <a16:creationId xmlns:a16="http://schemas.microsoft.com/office/drawing/2014/main" id="{33B2415E-7ADC-4DDA-9DBB-72A6FDC3077F}"/>
              </a:ext>
            </a:extLst>
          </p:cNvPr>
          <p:cNvSpPr/>
          <p:nvPr/>
        </p:nvSpPr>
        <p:spPr>
          <a:xfrm>
            <a:off x="57150" y="4387850"/>
            <a:ext cx="12134850" cy="17399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6756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2D66-8C56-4770-8EA1-6682F15E8259}"/>
              </a:ext>
            </a:extLst>
          </p:cNvPr>
          <p:cNvPicPr>
            <a:picLocks noChangeAspect="1"/>
          </p:cNvPicPr>
          <p:nvPr/>
        </p:nvPicPr>
        <p:blipFill>
          <a:blip r:embed="rId3"/>
          <a:stretch>
            <a:fillRect/>
          </a:stretch>
        </p:blipFill>
        <p:spPr>
          <a:xfrm>
            <a:off x="4238611" y="1409685"/>
            <a:ext cx="3714777" cy="4038630"/>
          </a:xfrm>
          <a:prstGeom prst="rect">
            <a:avLst/>
          </a:prstGeom>
        </p:spPr>
      </p:pic>
      <p:sp>
        <p:nvSpPr>
          <p:cNvPr id="4" name="Rectangle 3">
            <a:extLst>
              <a:ext uri="{FF2B5EF4-FFF2-40B4-BE49-F238E27FC236}">
                <a16:creationId xmlns:a16="http://schemas.microsoft.com/office/drawing/2014/main" id="{601BA999-EFFE-4B37-93B5-04C3C1BB5DBB}"/>
              </a:ext>
            </a:extLst>
          </p:cNvPr>
          <p:cNvSpPr/>
          <p:nvPr/>
        </p:nvSpPr>
        <p:spPr>
          <a:xfrm>
            <a:off x="4394200" y="3994150"/>
            <a:ext cx="3403600" cy="6921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9525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F8CCC1-02EF-4838-80E5-2D01E9F9EC91}"/>
              </a:ext>
            </a:extLst>
          </p:cNvPr>
          <p:cNvPicPr>
            <a:picLocks noChangeAspect="1"/>
          </p:cNvPicPr>
          <p:nvPr/>
        </p:nvPicPr>
        <p:blipFill>
          <a:blip r:embed="rId3"/>
          <a:stretch>
            <a:fillRect/>
          </a:stretch>
        </p:blipFill>
        <p:spPr>
          <a:xfrm>
            <a:off x="2188340" y="1259665"/>
            <a:ext cx="7815320" cy="4338669"/>
          </a:xfrm>
          <a:prstGeom prst="rect">
            <a:avLst/>
          </a:prstGeom>
        </p:spPr>
      </p:pic>
      <p:sp>
        <p:nvSpPr>
          <p:cNvPr id="4" name="Rectangle 3">
            <a:extLst>
              <a:ext uri="{FF2B5EF4-FFF2-40B4-BE49-F238E27FC236}">
                <a16:creationId xmlns:a16="http://schemas.microsoft.com/office/drawing/2014/main" id="{2950F738-7E52-4226-9DE5-692F599A23B8}"/>
              </a:ext>
            </a:extLst>
          </p:cNvPr>
          <p:cNvSpPr/>
          <p:nvPr/>
        </p:nvSpPr>
        <p:spPr>
          <a:xfrm>
            <a:off x="2870200" y="3536950"/>
            <a:ext cx="6915150" cy="18351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91452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1CC131-E57A-4DFB-8837-37D024AEF98D}"/>
              </a:ext>
            </a:extLst>
          </p:cNvPr>
          <p:cNvPicPr>
            <a:picLocks noChangeAspect="1"/>
          </p:cNvPicPr>
          <p:nvPr/>
        </p:nvPicPr>
        <p:blipFill>
          <a:blip r:embed="rId3"/>
          <a:stretch>
            <a:fillRect/>
          </a:stretch>
        </p:blipFill>
        <p:spPr>
          <a:xfrm>
            <a:off x="2413619" y="0"/>
            <a:ext cx="7364761" cy="6858000"/>
          </a:xfrm>
          <a:prstGeom prst="rect">
            <a:avLst/>
          </a:prstGeom>
        </p:spPr>
      </p:pic>
    </p:spTree>
    <p:extLst>
      <p:ext uri="{BB962C8B-B14F-4D97-AF65-F5344CB8AC3E}">
        <p14:creationId xmlns:p14="http://schemas.microsoft.com/office/powerpoint/2010/main" val="2910745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7DCB9B-1825-4BEE-AE90-F4F804DC7649}"/>
              </a:ext>
            </a:extLst>
          </p:cNvPr>
          <p:cNvPicPr>
            <a:picLocks noChangeAspect="1"/>
          </p:cNvPicPr>
          <p:nvPr/>
        </p:nvPicPr>
        <p:blipFill>
          <a:blip r:embed="rId3"/>
          <a:stretch>
            <a:fillRect/>
          </a:stretch>
        </p:blipFill>
        <p:spPr>
          <a:xfrm>
            <a:off x="2935090" y="0"/>
            <a:ext cx="6321819" cy="6858000"/>
          </a:xfrm>
          <a:prstGeom prst="rect">
            <a:avLst/>
          </a:prstGeom>
        </p:spPr>
      </p:pic>
    </p:spTree>
    <p:extLst>
      <p:ext uri="{BB962C8B-B14F-4D97-AF65-F5344CB8AC3E}">
        <p14:creationId xmlns:p14="http://schemas.microsoft.com/office/powerpoint/2010/main" val="1729792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A64F03-9FD8-45FA-B12C-7650A1DE2BC6}"/>
              </a:ext>
            </a:extLst>
          </p:cNvPr>
          <p:cNvPicPr>
            <a:picLocks noChangeAspect="1"/>
          </p:cNvPicPr>
          <p:nvPr/>
        </p:nvPicPr>
        <p:blipFill>
          <a:blip r:embed="rId3"/>
          <a:stretch>
            <a:fillRect/>
          </a:stretch>
        </p:blipFill>
        <p:spPr>
          <a:xfrm>
            <a:off x="3002733" y="1319197"/>
            <a:ext cx="6186533" cy="4219606"/>
          </a:xfrm>
          <a:prstGeom prst="rect">
            <a:avLst/>
          </a:prstGeom>
        </p:spPr>
      </p:pic>
    </p:spTree>
    <p:extLst>
      <p:ext uri="{BB962C8B-B14F-4D97-AF65-F5344CB8AC3E}">
        <p14:creationId xmlns:p14="http://schemas.microsoft.com/office/powerpoint/2010/main" val="1465912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bg>
      <p:bgPr>
        <a:solidFill>
          <a:srgbClr val="5F7B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96C00E-91F5-4168-A75B-E269CAFD892F}"/>
              </a:ext>
            </a:extLst>
          </p:cNvPr>
          <p:cNvSpPr txBox="1"/>
          <p:nvPr/>
        </p:nvSpPr>
        <p:spPr>
          <a:xfrm>
            <a:off x="3254527" y="2401523"/>
            <a:ext cx="5482588" cy="707886"/>
          </a:xfrm>
          <a:prstGeom prst="rect">
            <a:avLst/>
          </a:prstGeom>
          <a:noFill/>
        </p:spPr>
        <p:txBody>
          <a:bodyPr wrap="square" rtlCol="0">
            <a:spAutoFit/>
          </a:bodyPr>
          <a:lstStyle/>
          <a:p>
            <a:pPr algn="ctr"/>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NOKIA</a:t>
            </a:r>
          </a:p>
        </p:txBody>
      </p:sp>
    </p:spTree>
    <p:extLst>
      <p:ext uri="{BB962C8B-B14F-4D97-AF65-F5344CB8AC3E}">
        <p14:creationId xmlns:p14="http://schemas.microsoft.com/office/powerpoint/2010/main" val="264645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A8044-8055-469D-B9F5-7825DB78C695}"/>
              </a:ext>
            </a:extLst>
          </p:cNvPr>
          <p:cNvPicPr>
            <a:picLocks noChangeAspect="1"/>
          </p:cNvPicPr>
          <p:nvPr/>
        </p:nvPicPr>
        <p:blipFill>
          <a:blip r:embed="rId3"/>
          <a:stretch>
            <a:fillRect/>
          </a:stretch>
        </p:blipFill>
        <p:spPr>
          <a:xfrm>
            <a:off x="3028927" y="1338247"/>
            <a:ext cx="6134145" cy="4181506"/>
          </a:xfrm>
          <a:prstGeom prst="rect">
            <a:avLst/>
          </a:prstGeom>
        </p:spPr>
      </p:pic>
    </p:spTree>
    <p:extLst>
      <p:ext uri="{BB962C8B-B14F-4D97-AF65-F5344CB8AC3E}">
        <p14:creationId xmlns:p14="http://schemas.microsoft.com/office/powerpoint/2010/main" val="591718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4F9435-0622-438D-82E2-D0FE66DC837E}"/>
              </a:ext>
            </a:extLst>
          </p:cNvPr>
          <p:cNvPicPr>
            <a:picLocks noChangeAspect="1"/>
          </p:cNvPicPr>
          <p:nvPr/>
        </p:nvPicPr>
        <p:blipFill>
          <a:blip r:embed="rId3"/>
          <a:stretch>
            <a:fillRect/>
          </a:stretch>
        </p:blipFill>
        <p:spPr>
          <a:xfrm>
            <a:off x="0" y="1402029"/>
            <a:ext cx="12192000" cy="4053941"/>
          </a:xfrm>
          <a:prstGeom prst="rect">
            <a:avLst/>
          </a:prstGeom>
        </p:spPr>
      </p:pic>
    </p:spTree>
    <p:extLst>
      <p:ext uri="{BB962C8B-B14F-4D97-AF65-F5344CB8AC3E}">
        <p14:creationId xmlns:p14="http://schemas.microsoft.com/office/powerpoint/2010/main" val="407178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9C884E-1D1A-4986-A6E9-D370924DAE2C}"/>
              </a:ext>
            </a:extLst>
          </p:cNvPr>
          <p:cNvPicPr>
            <a:picLocks noChangeAspect="1"/>
          </p:cNvPicPr>
          <p:nvPr/>
        </p:nvPicPr>
        <p:blipFill>
          <a:blip r:embed="rId3"/>
          <a:stretch>
            <a:fillRect/>
          </a:stretch>
        </p:blipFill>
        <p:spPr>
          <a:xfrm>
            <a:off x="4536658" y="0"/>
            <a:ext cx="3118683" cy="6858000"/>
          </a:xfrm>
          <a:prstGeom prst="rect">
            <a:avLst/>
          </a:prstGeom>
        </p:spPr>
      </p:pic>
      <p:sp>
        <p:nvSpPr>
          <p:cNvPr id="4" name="Rectangle 3">
            <a:extLst>
              <a:ext uri="{FF2B5EF4-FFF2-40B4-BE49-F238E27FC236}">
                <a16:creationId xmlns:a16="http://schemas.microsoft.com/office/drawing/2014/main" id="{B07DAF8B-6666-42C2-A731-2FB2D9CE0C8C}"/>
              </a:ext>
            </a:extLst>
          </p:cNvPr>
          <p:cNvSpPr/>
          <p:nvPr/>
        </p:nvSpPr>
        <p:spPr>
          <a:xfrm>
            <a:off x="4965700" y="3048000"/>
            <a:ext cx="1924050" cy="4699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AE619A50-D323-4498-845C-10100B3E203D}"/>
              </a:ext>
            </a:extLst>
          </p:cNvPr>
          <p:cNvSpPr/>
          <p:nvPr/>
        </p:nvSpPr>
        <p:spPr>
          <a:xfrm>
            <a:off x="4965700" y="4127500"/>
            <a:ext cx="1924050" cy="4699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C066E67-2218-4E98-BFD5-F760DF6B3D02}"/>
              </a:ext>
            </a:extLst>
          </p:cNvPr>
          <p:cNvSpPr/>
          <p:nvPr/>
        </p:nvSpPr>
        <p:spPr>
          <a:xfrm>
            <a:off x="5575300" y="5797550"/>
            <a:ext cx="1314450" cy="4699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45651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F8D7EF-11D1-4BE1-BF96-3C3CDFF3DDF9}"/>
              </a:ext>
            </a:extLst>
          </p:cNvPr>
          <p:cNvPicPr>
            <a:picLocks noChangeAspect="1"/>
          </p:cNvPicPr>
          <p:nvPr/>
        </p:nvPicPr>
        <p:blipFill>
          <a:blip r:embed="rId3"/>
          <a:stretch>
            <a:fillRect/>
          </a:stretch>
        </p:blipFill>
        <p:spPr>
          <a:xfrm>
            <a:off x="631309" y="0"/>
            <a:ext cx="10929381" cy="6858000"/>
          </a:xfrm>
          <a:prstGeom prst="rect">
            <a:avLst/>
          </a:prstGeom>
        </p:spPr>
      </p:pic>
      <p:sp>
        <p:nvSpPr>
          <p:cNvPr id="5" name="Rectangle 4">
            <a:extLst>
              <a:ext uri="{FF2B5EF4-FFF2-40B4-BE49-F238E27FC236}">
                <a16:creationId xmlns:a16="http://schemas.microsoft.com/office/drawing/2014/main" id="{2EDA3442-F2AD-4815-B55C-A988C59DB2C2}"/>
              </a:ext>
            </a:extLst>
          </p:cNvPr>
          <p:cNvSpPr/>
          <p:nvPr/>
        </p:nvSpPr>
        <p:spPr>
          <a:xfrm>
            <a:off x="7289800" y="1676400"/>
            <a:ext cx="2501900" cy="28257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0805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93898B-6C65-4681-B27E-E1F8357781ED}"/>
              </a:ext>
            </a:extLst>
          </p:cNvPr>
          <p:cNvPicPr>
            <a:picLocks noChangeAspect="1"/>
          </p:cNvPicPr>
          <p:nvPr/>
        </p:nvPicPr>
        <p:blipFill>
          <a:blip r:embed="rId3"/>
          <a:stretch>
            <a:fillRect/>
          </a:stretch>
        </p:blipFill>
        <p:spPr>
          <a:xfrm>
            <a:off x="3312298" y="1083451"/>
            <a:ext cx="5567403" cy="4691097"/>
          </a:xfrm>
          <a:prstGeom prst="rect">
            <a:avLst/>
          </a:prstGeom>
        </p:spPr>
      </p:pic>
    </p:spTree>
    <p:extLst>
      <p:ext uri="{BB962C8B-B14F-4D97-AF65-F5344CB8AC3E}">
        <p14:creationId xmlns:p14="http://schemas.microsoft.com/office/powerpoint/2010/main" val="1747734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93898B-6C65-4681-B27E-E1F8357781ED}"/>
              </a:ext>
            </a:extLst>
          </p:cNvPr>
          <p:cNvPicPr>
            <a:picLocks noChangeAspect="1"/>
          </p:cNvPicPr>
          <p:nvPr/>
        </p:nvPicPr>
        <p:blipFill>
          <a:blip r:embed="rId3"/>
          <a:stretch>
            <a:fillRect/>
          </a:stretch>
        </p:blipFill>
        <p:spPr>
          <a:xfrm>
            <a:off x="3312298" y="1083451"/>
            <a:ext cx="5567403" cy="4691097"/>
          </a:xfrm>
          <a:prstGeom prst="rect">
            <a:avLst/>
          </a:prstGeom>
        </p:spPr>
      </p:pic>
      <p:sp>
        <p:nvSpPr>
          <p:cNvPr id="4" name="Rectangle 3">
            <a:extLst>
              <a:ext uri="{FF2B5EF4-FFF2-40B4-BE49-F238E27FC236}">
                <a16:creationId xmlns:a16="http://schemas.microsoft.com/office/drawing/2014/main" id="{07B94DEA-FEBE-41F0-AD9D-8A0B29472DD4}"/>
              </a:ext>
            </a:extLst>
          </p:cNvPr>
          <p:cNvSpPr/>
          <p:nvPr/>
        </p:nvSpPr>
        <p:spPr>
          <a:xfrm>
            <a:off x="6908800" y="1708150"/>
            <a:ext cx="1970901" cy="4889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61595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6C6B9C-BEED-487A-9ADF-9AC85F87ED81}"/>
              </a:ext>
            </a:extLst>
          </p:cNvPr>
          <p:cNvPicPr>
            <a:picLocks noChangeAspect="1"/>
          </p:cNvPicPr>
          <p:nvPr/>
        </p:nvPicPr>
        <p:blipFill>
          <a:blip r:embed="rId3"/>
          <a:stretch>
            <a:fillRect/>
          </a:stretch>
        </p:blipFill>
        <p:spPr>
          <a:xfrm>
            <a:off x="1135820" y="247626"/>
            <a:ext cx="9920360" cy="6362747"/>
          </a:xfrm>
          <a:prstGeom prst="rect">
            <a:avLst/>
          </a:prstGeom>
        </p:spPr>
      </p:pic>
      <p:sp>
        <p:nvSpPr>
          <p:cNvPr id="4" name="Rectangle 3">
            <a:extLst>
              <a:ext uri="{FF2B5EF4-FFF2-40B4-BE49-F238E27FC236}">
                <a16:creationId xmlns:a16="http://schemas.microsoft.com/office/drawing/2014/main" id="{EF68B0AE-D7C9-47DE-95DB-6059F8BE16D5}"/>
              </a:ext>
            </a:extLst>
          </p:cNvPr>
          <p:cNvSpPr/>
          <p:nvPr/>
        </p:nvSpPr>
        <p:spPr>
          <a:xfrm>
            <a:off x="2736850" y="3676650"/>
            <a:ext cx="3778250" cy="28257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3848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545DC-6B62-42FE-B19D-F636BC9B90B4}"/>
              </a:ext>
            </a:extLst>
          </p:cNvPr>
          <p:cNvPicPr>
            <a:picLocks noChangeAspect="1"/>
          </p:cNvPicPr>
          <p:nvPr/>
        </p:nvPicPr>
        <p:blipFill>
          <a:blip r:embed="rId3"/>
          <a:stretch>
            <a:fillRect/>
          </a:stretch>
        </p:blipFill>
        <p:spPr>
          <a:xfrm>
            <a:off x="2573603" y="0"/>
            <a:ext cx="7044794" cy="6858000"/>
          </a:xfrm>
          <a:prstGeom prst="rect">
            <a:avLst/>
          </a:prstGeom>
        </p:spPr>
      </p:pic>
      <p:sp>
        <p:nvSpPr>
          <p:cNvPr id="4" name="Rectangle 3">
            <a:extLst>
              <a:ext uri="{FF2B5EF4-FFF2-40B4-BE49-F238E27FC236}">
                <a16:creationId xmlns:a16="http://schemas.microsoft.com/office/drawing/2014/main" id="{7D413086-DBBD-4C16-B90D-F18408387F44}"/>
              </a:ext>
            </a:extLst>
          </p:cNvPr>
          <p:cNvSpPr/>
          <p:nvPr/>
        </p:nvSpPr>
        <p:spPr>
          <a:xfrm>
            <a:off x="7067550" y="800100"/>
            <a:ext cx="1136650" cy="13398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C45A07FF-A6D9-4C2A-BDE2-40A673586AA2}"/>
              </a:ext>
            </a:extLst>
          </p:cNvPr>
          <p:cNvSpPr/>
          <p:nvPr/>
        </p:nvSpPr>
        <p:spPr>
          <a:xfrm>
            <a:off x="3409950" y="4933950"/>
            <a:ext cx="1174750" cy="4889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89180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F6ADB7-C289-4A95-BEEC-FB84FA172D31}"/>
              </a:ext>
            </a:extLst>
          </p:cNvPr>
          <p:cNvPicPr>
            <a:picLocks noChangeAspect="1"/>
          </p:cNvPicPr>
          <p:nvPr/>
        </p:nvPicPr>
        <p:blipFill>
          <a:blip r:embed="rId3"/>
          <a:stretch>
            <a:fillRect/>
          </a:stretch>
        </p:blipFill>
        <p:spPr>
          <a:xfrm>
            <a:off x="2188340" y="764362"/>
            <a:ext cx="7815320" cy="5329276"/>
          </a:xfrm>
          <a:prstGeom prst="rect">
            <a:avLst/>
          </a:prstGeom>
        </p:spPr>
      </p:pic>
      <p:sp>
        <p:nvSpPr>
          <p:cNvPr id="4" name="Rectangle 3">
            <a:extLst>
              <a:ext uri="{FF2B5EF4-FFF2-40B4-BE49-F238E27FC236}">
                <a16:creationId xmlns:a16="http://schemas.microsoft.com/office/drawing/2014/main" id="{BE19CA0B-D2A7-4FAB-81D2-DDBC1AA45DEB}"/>
              </a:ext>
            </a:extLst>
          </p:cNvPr>
          <p:cNvSpPr/>
          <p:nvPr/>
        </p:nvSpPr>
        <p:spPr>
          <a:xfrm>
            <a:off x="6546850" y="3689350"/>
            <a:ext cx="3200400" cy="4000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B7CE2EBE-08EA-4AFA-B446-26AE5E2FA6B3}"/>
              </a:ext>
            </a:extLst>
          </p:cNvPr>
          <p:cNvSpPr/>
          <p:nvPr/>
        </p:nvSpPr>
        <p:spPr>
          <a:xfrm>
            <a:off x="2794000" y="2286000"/>
            <a:ext cx="3752850" cy="37592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46620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9CD63-A3F5-4759-B497-85A6A56D78CA}"/>
              </a:ext>
            </a:extLst>
          </p:cNvPr>
          <p:cNvPicPr>
            <a:picLocks noChangeAspect="1"/>
          </p:cNvPicPr>
          <p:nvPr/>
        </p:nvPicPr>
        <p:blipFill>
          <a:blip r:embed="rId3"/>
          <a:stretch>
            <a:fillRect/>
          </a:stretch>
        </p:blipFill>
        <p:spPr>
          <a:xfrm>
            <a:off x="4010856" y="0"/>
            <a:ext cx="4170288" cy="6858000"/>
          </a:xfrm>
          <a:prstGeom prst="rect">
            <a:avLst/>
          </a:prstGeom>
        </p:spPr>
      </p:pic>
      <p:sp>
        <p:nvSpPr>
          <p:cNvPr id="4" name="Rectangle 3">
            <a:extLst>
              <a:ext uri="{FF2B5EF4-FFF2-40B4-BE49-F238E27FC236}">
                <a16:creationId xmlns:a16="http://schemas.microsoft.com/office/drawing/2014/main" id="{C159C4EA-AA62-4C51-8E83-DF2DFC459FFC}"/>
              </a:ext>
            </a:extLst>
          </p:cNvPr>
          <p:cNvSpPr/>
          <p:nvPr/>
        </p:nvSpPr>
        <p:spPr>
          <a:xfrm>
            <a:off x="4305300" y="76200"/>
            <a:ext cx="3663950" cy="8128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EF3A0192-3773-4837-A0E5-06647E0C9EE4}"/>
              </a:ext>
            </a:extLst>
          </p:cNvPr>
          <p:cNvSpPr/>
          <p:nvPr/>
        </p:nvSpPr>
        <p:spPr>
          <a:xfrm>
            <a:off x="4070350" y="5486400"/>
            <a:ext cx="3898900" cy="129540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25373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5F7B37"/>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767CC-F796-4D8B-9E82-6CED13939E29}"/>
              </a:ext>
            </a:extLst>
          </p:cNvPr>
          <p:cNvPicPr>
            <a:picLocks noChangeAspect="1"/>
          </p:cNvPicPr>
          <p:nvPr/>
        </p:nvPicPr>
        <p:blipFill>
          <a:blip r:embed="rId3"/>
          <a:stretch>
            <a:fillRect/>
          </a:stretch>
        </p:blipFill>
        <p:spPr>
          <a:xfrm>
            <a:off x="3355610" y="2868119"/>
            <a:ext cx="5480779" cy="1121761"/>
          </a:xfrm>
          <a:prstGeom prst="rect">
            <a:avLst/>
          </a:prstGeom>
        </p:spPr>
      </p:pic>
    </p:spTree>
    <p:extLst>
      <p:ext uri="{BB962C8B-B14F-4D97-AF65-F5344CB8AC3E}">
        <p14:creationId xmlns:p14="http://schemas.microsoft.com/office/powerpoint/2010/main" val="2237141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796A2-C0C1-47AC-80F3-E25D6C9306D9}"/>
              </a:ext>
            </a:extLst>
          </p:cNvPr>
          <p:cNvPicPr>
            <a:picLocks noChangeAspect="1"/>
          </p:cNvPicPr>
          <p:nvPr/>
        </p:nvPicPr>
        <p:blipFill>
          <a:blip r:embed="rId3"/>
          <a:stretch>
            <a:fillRect/>
          </a:stretch>
        </p:blipFill>
        <p:spPr>
          <a:xfrm>
            <a:off x="2316928" y="2057390"/>
            <a:ext cx="7558143" cy="2743220"/>
          </a:xfrm>
          <a:prstGeom prst="rect">
            <a:avLst/>
          </a:prstGeom>
        </p:spPr>
      </p:pic>
    </p:spTree>
    <p:extLst>
      <p:ext uri="{BB962C8B-B14F-4D97-AF65-F5344CB8AC3E}">
        <p14:creationId xmlns:p14="http://schemas.microsoft.com/office/powerpoint/2010/main" val="302975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17C40-3222-4369-8250-2A2D3F262F48}"/>
              </a:ext>
            </a:extLst>
          </p:cNvPr>
          <p:cNvPicPr>
            <a:picLocks noChangeAspect="1"/>
          </p:cNvPicPr>
          <p:nvPr/>
        </p:nvPicPr>
        <p:blipFill>
          <a:blip r:embed="rId3"/>
          <a:stretch>
            <a:fillRect/>
          </a:stretch>
        </p:blipFill>
        <p:spPr>
          <a:xfrm>
            <a:off x="1935926" y="885806"/>
            <a:ext cx="8320148" cy="5086387"/>
          </a:xfrm>
          <a:prstGeom prst="rect">
            <a:avLst/>
          </a:prstGeom>
        </p:spPr>
      </p:pic>
      <p:sp>
        <p:nvSpPr>
          <p:cNvPr id="4" name="Rectangle 3">
            <a:extLst>
              <a:ext uri="{FF2B5EF4-FFF2-40B4-BE49-F238E27FC236}">
                <a16:creationId xmlns:a16="http://schemas.microsoft.com/office/drawing/2014/main" id="{9D1C2211-181F-4FE3-B480-0701210EDEB8}"/>
              </a:ext>
            </a:extLst>
          </p:cNvPr>
          <p:cNvSpPr/>
          <p:nvPr/>
        </p:nvSpPr>
        <p:spPr>
          <a:xfrm>
            <a:off x="2946400" y="3228974"/>
            <a:ext cx="3200400" cy="400050"/>
          </a:xfrm>
          <a:prstGeom prst="rect">
            <a:avLst/>
          </a:prstGeom>
          <a:noFill/>
          <a:ln w="57150">
            <a:solidFill>
              <a:srgbClr val="CE8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67836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6E149F-E15C-4304-842B-A3F5BCF4C8CC}"/>
              </a:ext>
            </a:extLst>
          </p:cNvPr>
          <p:cNvPicPr>
            <a:picLocks noChangeAspect="1"/>
          </p:cNvPicPr>
          <p:nvPr/>
        </p:nvPicPr>
        <p:blipFill>
          <a:blip r:embed="rId3"/>
          <a:stretch>
            <a:fillRect/>
          </a:stretch>
        </p:blipFill>
        <p:spPr>
          <a:xfrm>
            <a:off x="2997971" y="2583650"/>
            <a:ext cx="6196058" cy="1690700"/>
          </a:xfrm>
          <a:prstGeom prst="rect">
            <a:avLst/>
          </a:prstGeom>
        </p:spPr>
      </p:pic>
    </p:spTree>
    <p:extLst>
      <p:ext uri="{BB962C8B-B14F-4D97-AF65-F5344CB8AC3E}">
        <p14:creationId xmlns:p14="http://schemas.microsoft.com/office/powerpoint/2010/main" val="1105098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E8BE9-940F-42CB-8AE4-4F556F90FB82}"/>
              </a:ext>
            </a:extLst>
          </p:cNvPr>
          <p:cNvPicPr>
            <a:picLocks noChangeAspect="1"/>
          </p:cNvPicPr>
          <p:nvPr/>
        </p:nvPicPr>
        <p:blipFill>
          <a:blip r:embed="rId3"/>
          <a:stretch>
            <a:fillRect/>
          </a:stretch>
        </p:blipFill>
        <p:spPr>
          <a:xfrm>
            <a:off x="1104863" y="221433"/>
            <a:ext cx="9982273" cy="6415134"/>
          </a:xfrm>
          <a:prstGeom prst="rect">
            <a:avLst/>
          </a:prstGeom>
        </p:spPr>
      </p:pic>
    </p:spTree>
    <p:extLst>
      <p:ext uri="{BB962C8B-B14F-4D97-AF65-F5344CB8AC3E}">
        <p14:creationId xmlns:p14="http://schemas.microsoft.com/office/powerpoint/2010/main" val="2931904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183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23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663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24738-557D-4616-88E2-F8812A64C387}"/>
              </a:ext>
            </a:extLst>
          </p:cNvPr>
          <p:cNvSpPr>
            <a:spLocks noGrp="1"/>
          </p:cNvSpPr>
          <p:nvPr>
            <p:ph type="title"/>
          </p:nvPr>
        </p:nvSpPr>
        <p:spPr/>
        <p:txBody>
          <a:bodyPr/>
          <a:lstStyle/>
          <a:p>
            <a:r>
              <a:rPr lang="en-CA" dirty="0"/>
              <a:t>Pricing</a:t>
            </a:r>
          </a:p>
        </p:txBody>
      </p:sp>
      <p:sp>
        <p:nvSpPr>
          <p:cNvPr id="3" name="Content Placeholder 2">
            <a:extLst>
              <a:ext uri="{FF2B5EF4-FFF2-40B4-BE49-F238E27FC236}">
                <a16:creationId xmlns:a16="http://schemas.microsoft.com/office/drawing/2014/main" id="{13764F58-0E90-4FE9-979F-09D0E1DEDCA4}"/>
              </a:ext>
            </a:extLst>
          </p:cNvPr>
          <p:cNvSpPr>
            <a:spLocks noGrp="1"/>
          </p:cNvSpPr>
          <p:nvPr>
            <p:ph idx="1"/>
          </p:nvPr>
        </p:nvSpPr>
        <p:spPr/>
        <p:txBody>
          <a:bodyPr anchor="ctr"/>
          <a:lstStyle/>
          <a:p>
            <a:pPr marL="0" indent="0" algn="ctr">
              <a:buNone/>
            </a:pPr>
            <a:r>
              <a:rPr lang="en-US" sz="11500" b="1" dirty="0"/>
              <a:t>$</a:t>
            </a:r>
            <a:r>
              <a:rPr lang="en-US" sz="11500" b="1"/>
              <a:t>1,126.40</a:t>
            </a:r>
            <a:endParaRPr lang="en-US" sz="11500" b="1" dirty="0"/>
          </a:p>
          <a:p>
            <a:pPr marL="0" indent="0" algn="ctr">
              <a:buNone/>
            </a:pPr>
            <a:r>
              <a:rPr lang="en-US" dirty="0"/>
              <a:t>2,000 sessions</a:t>
            </a:r>
            <a:br>
              <a:rPr lang="en-US" dirty="0"/>
            </a:br>
            <a:r>
              <a:rPr lang="en-US" dirty="0"/>
              <a:t>per tenant/month</a:t>
            </a:r>
          </a:p>
          <a:p>
            <a:endParaRPr lang="en-CA" dirty="0"/>
          </a:p>
        </p:txBody>
      </p:sp>
    </p:spTree>
    <p:extLst>
      <p:ext uri="{BB962C8B-B14F-4D97-AF65-F5344CB8AC3E}">
        <p14:creationId xmlns:p14="http://schemas.microsoft.com/office/powerpoint/2010/main" val="489997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295" y="646577"/>
            <a:ext cx="10870258" cy="517065"/>
          </a:xfrm>
        </p:spPr>
        <p:txBody>
          <a:bodyPr/>
          <a:lstStyle/>
          <a:p>
            <a:r>
              <a:rPr lang="en-US" sz="2400" dirty="0">
                <a:solidFill>
                  <a:schemeClr val="bg1">
                    <a:lumMod val="75000"/>
                  </a:schemeClr>
                </a:solidFill>
                <a:latin typeface="Segoe UI" panose="020B0502040204020203" pitchFamily="34" charset="0"/>
              </a:rPr>
              <a:t>Power Virtual Agents</a:t>
            </a:r>
          </a:p>
        </p:txBody>
      </p:sp>
      <p:sp>
        <p:nvSpPr>
          <p:cNvPr id="16" name="Rectangle: Top Corners Rounded 15">
            <a:extLst>
              <a:ext uri="{FF2B5EF4-FFF2-40B4-BE49-F238E27FC236}">
                <a16:creationId xmlns:a16="http://schemas.microsoft.com/office/drawing/2014/main" id="{FC9C190D-A7BF-4B64-8624-6F21650BF465}"/>
              </a:ext>
            </a:extLst>
          </p:cNvPr>
          <p:cNvSpPr/>
          <p:nvPr/>
        </p:nvSpPr>
        <p:spPr bwMode="auto">
          <a:xfrm>
            <a:off x="1841034" y="-9614"/>
            <a:ext cx="1828800" cy="411480"/>
          </a:xfrm>
          <a:prstGeom prst="round2SameRect">
            <a:avLst/>
          </a:prstGeom>
          <a:solidFill>
            <a:srgbClr val="BFBFBF"/>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How to Buy</a:t>
            </a:r>
          </a:p>
        </p:txBody>
      </p:sp>
      <p:sp>
        <p:nvSpPr>
          <p:cNvPr id="18" name="Rectangle: Top Corners Rounded 17">
            <a:extLst>
              <a:ext uri="{FF2B5EF4-FFF2-40B4-BE49-F238E27FC236}">
                <a16:creationId xmlns:a16="http://schemas.microsoft.com/office/drawing/2014/main" id="{477CB072-7F16-45AF-8BFD-0D894B3E9ECD}"/>
              </a:ext>
            </a:extLst>
          </p:cNvPr>
          <p:cNvSpPr/>
          <p:nvPr/>
        </p:nvSpPr>
        <p:spPr bwMode="auto">
          <a:xfrm>
            <a:off x="5494823" y="-9615"/>
            <a:ext cx="1828800" cy="411480"/>
          </a:xfrm>
          <a:prstGeom prst="round2SameRect">
            <a:avLst/>
          </a:prstGeom>
          <a:solidFill>
            <a:srgbClr val="BFBFBF"/>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Additional Support</a:t>
            </a:r>
          </a:p>
        </p:txBody>
      </p:sp>
      <p:sp>
        <p:nvSpPr>
          <p:cNvPr id="19" name="Rectangle: Top Corners Rounded 18">
            <a:extLst>
              <a:ext uri="{FF2B5EF4-FFF2-40B4-BE49-F238E27FC236}">
                <a16:creationId xmlns:a16="http://schemas.microsoft.com/office/drawing/2014/main" id="{3DAD53DA-6ED0-4CB8-8DDA-A5F82F4D0002}"/>
              </a:ext>
            </a:extLst>
          </p:cNvPr>
          <p:cNvSpPr/>
          <p:nvPr/>
        </p:nvSpPr>
        <p:spPr bwMode="auto">
          <a:xfrm>
            <a:off x="7335860" y="-9616"/>
            <a:ext cx="1828800" cy="411480"/>
          </a:xfrm>
          <a:prstGeom prst="round2SameRect">
            <a:avLst/>
          </a:prstGeom>
          <a:solidFill>
            <a:srgbClr val="BFBFBF"/>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Default Capacities</a:t>
            </a:r>
          </a:p>
        </p:txBody>
      </p:sp>
      <p:sp>
        <p:nvSpPr>
          <p:cNvPr id="20" name="Rectangle: Top Corners Rounded 19">
            <a:extLst>
              <a:ext uri="{FF2B5EF4-FFF2-40B4-BE49-F238E27FC236}">
                <a16:creationId xmlns:a16="http://schemas.microsoft.com/office/drawing/2014/main" id="{792CE92B-4FFA-4F2A-98FB-5322CE093FD1}"/>
              </a:ext>
            </a:extLst>
          </p:cNvPr>
          <p:cNvSpPr/>
          <p:nvPr/>
        </p:nvSpPr>
        <p:spPr bwMode="auto">
          <a:xfrm>
            <a:off x="9181152" y="-9618"/>
            <a:ext cx="1828800" cy="411480"/>
          </a:xfrm>
          <a:prstGeom prst="round2SameRect">
            <a:avLst/>
          </a:prstGeom>
          <a:solidFill>
            <a:srgbClr val="BFBFBF"/>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Resources</a:t>
            </a:r>
          </a:p>
        </p:txBody>
      </p:sp>
      <p:sp>
        <p:nvSpPr>
          <p:cNvPr id="21" name="Rectangle: Top Corners Rounded 20">
            <a:extLst>
              <a:ext uri="{FF2B5EF4-FFF2-40B4-BE49-F238E27FC236}">
                <a16:creationId xmlns:a16="http://schemas.microsoft.com/office/drawing/2014/main" id="{8AE059A9-6625-4C8A-86F9-5848459C6F74}"/>
              </a:ext>
            </a:extLst>
          </p:cNvPr>
          <p:cNvSpPr/>
          <p:nvPr/>
        </p:nvSpPr>
        <p:spPr bwMode="auto">
          <a:xfrm>
            <a:off x="11011302" y="-9622"/>
            <a:ext cx="1170432" cy="411480"/>
          </a:xfrm>
          <a:prstGeom prst="round2SameRect">
            <a:avLst/>
          </a:prstGeom>
          <a:solidFill>
            <a:srgbClr val="BFBFBF"/>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Top</a:t>
            </a:r>
          </a:p>
        </p:txBody>
      </p:sp>
      <p:sp>
        <p:nvSpPr>
          <p:cNvPr id="25" name="Rectangle 24">
            <a:extLst>
              <a:ext uri="{FF2B5EF4-FFF2-40B4-BE49-F238E27FC236}">
                <a16:creationId xmlns:a16="http://schemas.microsoft.com/office/drawing/2014/main" id="{EEB5745A-BC4B-4B07-BE3E-79E340D950A0}"/>
              </a:ext>
            </a:extLst>
          </p:cNvPr>
          <p:cNvSpPr/>
          <p:nvPr/>
        </p:nvSpPr>
        <p:spPr>
          <a:xfrm>
            <a:off x="140725" y="1241638"/>
            <a:ext cx="11455793"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Power Virtual Agents empowers teams to easily create powerful bots using a guided, no-code graphical interface without the need for data scientists or developers.</a:t>
            </a:r>
            <a:endParaRPr kumimoji="0" lang="en-US" sz="1600" b="0" i="0" u="none" strike="noStrike" kern="1200" cap="none" spc="0" normalizeH="0" baseline="0" noProof="0" dirty="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31" name="Rectangle 30">
            <a:extLst>
              <a:ext uri="{FF2B5EF4-FFF2-40B4-BE49-F238E27FC236}">
                <a16:creationId xmlns:a16="http://schemas.microsoft.com/office/drawing/2014/main" id="{70845412-D065-4B24-8B42-E5095ABD245A}"/>
              </a:ext>
            </a:extLst>
          </p:cNvPr>
          <p:cNvSpPr/>
          <p:nvPr/>
        </p:nvSpPr>
        <p:spPr>
          <a:xfrm>
            <a:off x="1233079" y="2510556"/>
            <a:ext cx="2569464" cy="475488"/>
          </a:xfrm>
          <a:prstGeom prst="rect">
            <a:avLst/>
          </a:prstGeom>
          <a:noFill/>
          <a:ln w="12700" cap="flat" cmpd="sng" algn="ctr">
            <a:solidFill>
              <a:srgbClr val="002060"/>
            </a:solidFill>
            <a:prstDash val="solid"/>
            <a:miter lim="800000"/>
          </a:ln>
          <a:effectLst/>
        </p:spPr>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Segoe UI"/>
                <a:ea typeface="+mn-ea"/>
                <a:cs typeface="Segoe UI"/>
              </a:rPr>
              <a:t>Power Virtual Agents</a:t>
            </a:r>
            <a:endParaRPr kumimoji="0" lang="en-US" sz="1400" b="0" i="0" u="none" strike="noStrike" kern="0" cap="none" spc="0" normalizeH="0" baseline="0" noProof="0" dirty="0">
              <a:ln>
                <a:noFill/>
              </a:ln>
              <a:solidFill>
                <a:srgbClr val="FF0000"/>
              </a:solidFill>
              <a:effectLst/>
              <a:uLnTx/>
              <a:uFillTx/>
              <a:latin typeface="Segoe UI"/>
              <a:ea typeface="+mn-ea"/>
              <a:cs typeface="Segoe UI" panose="020B0502040204020203" pitchFamily="34" charset="0"/>
            </a:endParaRPr>
          </a:p>
        </p:txBody>
      </p:sp>
      <p:sp>
        <p:nvSpPr>
          <p:cNvPr id="32" name="TextBox 31">
            <a:extLst>
              <a:ext uri="{FF2B5EF4-FFF2-40B4-BE49-F238E27FC236}">
                <a16:creationId xmlns:a16="http://schemas.microsoft.com/office/drawing/2014/main" id="{B358B4F2-C118-45C8-B754-F66C431188CE}"/>
              </a:ext>
            </a:extLst>
          </p:cNvPr>
          <p:cNvSpPr txBox="1"/>
          <p:nvPr/>
        </p:nvSpPr>
        <p:spPr>
          <a:xfrm>
            <a:off x="2945326" y="2484320"/>
            <a:ext cx="1055193" cy="489365"/>
          </a:xfrm>
          <a:prstGeom prst="rect">
            <a:avLst/>
          </a:prstGeom>
          <a:noFill/>
        </p:spPr>
        <p:txBody>
          <a:bodyPr wrap="square" lIns="91440" tIns="146304" rIns="9144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anose="020B0502040204020203" pitchFamily="34" charset="0"/>
              </a:rPr>
              <a:t>$1,126.40</a:t>
            </a:r>
          </a:p>
        </p:txBody>
      </p:sp>
      <p:sp>
        <p:nvSpPr>
          <p:cNvPr id="33" name="TextBox 32">
            <a:extLst>
              <a:ext uri="{FF2B5EF4-FFF2-40B4-BE49-F238E27FC236}">
                <a16:creationId xmlns:a16="http://schemas.microsoft.com/office/drawing/2014/main" id="{6C15EC22-9C5A-415A-B942-B41B312652F4}"/>
              </a:ext>
            </a:extLst>
          </p:cNvPr>
          <p:cNvSpPr txBox="1"/>
          <p:nvPr/>
        </p:nvSpPr>
        <p:spPr>
          <a:xfrm>
            <a:off x="1378749" y="2150989"/>
            <a:ext cx="2286000"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Segoe UI" panose="020B0502040204020203" pitchFamily="34" charset="0"/>
              </a:rPr>
              <a:t>Base Offers</a:t>
            </a:r>
          </a:p>
        </p:txBody>
      </p:sp>
      <p:sp>
        <p:nvSpPr>
          <p:cNvPr id="34" name="TextBox 33">
            <a:extLst>
              <a:ext uri="{FF2B5EF4-FFF2-40B4-BE49-F238E27FC236}">
                <a16:creationId xmlns:a16="http://schemas.microsoft.com/office/drawing/2014/main" id="{449BDB6C-8297-4735-83C7-3C8CBA7D4E22}"/>
              </a:ext>
            </a:extLst>
          </p:cNvPr>
          <p:cNvSpPr txBox="1"/>
          <p:nvPr/>
        </p:nvSpPr>
        <p:spPr>
          <a:xfrm>
            <a:off x="2437564" y="2697099"/>
            <a:ext cx="1498935" cy="433848"/>
          </a:xfrm>
          <a:prstGeom prst="rect">
            <a:avLst/>
          </a:prstGeom>
          <a:noFill/>
        </p:spPr>
        <p:txBody>
          <a:bodyPr wrap="square" lIns="182806" tIns="146246" rIns="182806" bIns="146246" rtlCol="0">
            <a:spAutoFit/>
          </a:bodyPr>
          <a:lstStyle/>
          <a:p>
            <a:pPr marL="0" marR="0" lvl="0" indent="0" algn="r" defTabSz="91395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2060"/>
                </a:solidFill>
                <a:effectLst/>
                <a:uLnTx/>
                <a:uFillTx/>
                <a:latin typeface="Segoe UI"/>
                <a:ea typeface="+mn-ea"/>
                <a:cs typeface="Segoe UI" panose="020B0502040204020203" pitchFamily="34" charset="0"/>
              </a:rPr>
              <a:t>per tenant/month</a:t>
            </a:r>
          </a:p>
        </p:txBody>
      </p:sp>
      <p:graphicFrame>
        <p:nvGraphicFramePr>
          <p:cNvPr id="35" name="Table 34">
            <a:extLst>
              <a:ext uri="{FF2B5EF4-FFF2-40B4-BE49-F238E27FC236}">
                <a16:creationId xmlns:a16="http://schemas.microsoft.com/office/drawing/2014/main" id="{C8DAB332-7F92-4817-A442-BC6F8A35C521}"/>
              </a:ext>
            </a:extLst>
          </p:cNvPr>
          <p:cNvGraphicFramePr>
            <a:graphicFrameLocks noGrp="1"/>
          </p:cNvGraphicFramePr>
          <p:nvPr/>
        </p:nvGraphicFramePr>
        <p:xfrm>
          <a:off x="6105259" y="2156537"/>
          <a:ext cx="5384001" cy="2960561"/>
        </p:xfrm>
        <a:graphic>
          <a:graphicData uri="http://schemas.openxmlformats.org/drawingml/2006/table">
            <a:tbl>
              <a:tblPr firstRow="1" bandCol="1"/>
              <a:tblGrid>
                <a:gridCol w="1055562">
                  <a:extLst>
                    <a:ext uri="{9D8B030D-6E8A-4147-A177-3AD203B41FA5}">
                      <a16:colId xmlns:a16="http://schemas.microsoft.com/office/drawing/2014/main" val="1148326158"/>
                    </a:ext>
                  </a:extLst>
                </a:gridCol>
                <a:gridCol w="4328439">
                  <a:extLst>
                    <a:ext uri="{9D8B030D-6E8A-4147-A177-3AD203B41FA5}">
                      <a16:colId xmlns:a16="http://schemas.microsoft.com/office/drawing/2014/main" val="4226944428"/>
                    </a:ext>
                  </a:extLst>
                </a:gridCol>
              </a:tblGrid>
              <a:tr h="202980">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pPr algn="r"/>
                      <a:r>
                        <a:rPr lang="en-US" sz="1100">
                          <a:latin typeface="Segoe UI"/>
                          <a:cs typeface="Segoe UI"/>
                        </a:rPr>
                        <a:t>Base Offers</a:t>
                      </a: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pPr marL="0" marR="0" lvl="0" indent="0" algn="l" defTabSz="914367" rtl="0" eaLnBrk="1" fontAlgn="auto" latinLnBrk="0" hangingPunct="1">
                        <a:lnSpc>
                          <a:spcPct val="108000"/>
                        </a:lnSpc>
                        <a:spcBef>
                          <a:spcPts val="0"/>
                        </a:spcBef>
                        <a:spcAft>
                          <a:spcPts val="0"/>
                        </a:spcAft>
                        <a:buClrTx/>
                        <a:buSzTx/>
                        <a:buFont typeface="Arial" panose="020B0604020202020204" pitchFamily="34" charset="0"/>
                        <a:buNone/>
                        <a:tabLst/>
                        <a:defRPr/>
                      </a:pPr>
                      <a:r>
                        <a:rPr lang="en-US" sz="1100" kern="1200" dirty="0">
                          <a:solidFill>
                            <a:schemeClr val="dk1"/>
                          </a:solidFill>
                          <a:latin typeface="Segoe UI"/>
                          <a:ea typeface="+mn-ea"/>
                          <a:cs typeface="Segoe UI"/>
                        </a:rPr>
                        <a:t>Power Virtual Agents</a:t>
                      </a:r>
                      <a:endParaRPr lang="en-US" sz="1100" kern="1200" dirty="0">
                        <a:solidFill>
                          <a:srgbClr val="FF0000"/>
                        </a:solidFill>
                        <a:latin typeface="Segoe UI" panose="020B0502040204020203" pitchFamily="34" charset="0"/>
                        <a:ea typeface="+mn-ea"/>
                        <a:cs typeface="Segoe UI" panose="020B0502040204020203" pitchFamily="34" charset="0"/>
                      </a:endParaRP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E7E6E6">
                        <a:alpha val="35000"/>
                      </a:srgbClr>
                    </a:solidFill>
                  </a:tcPr>
                </a:tc>
                <a:extLst>
                  <a:ext uri="{0D108BD9-81ED-4DB2-BD59-A6C34878D82A}">
                    <a16:rowId xmlns:a16="http://schemas.microsoft.com/office/drawing/2014/main" val="2712954881"/>
                  </a:ext>
                </a:extLst>
              </a:tr>
              <a:tr h="334321">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pPr algn="r"/>
                      <a:r>
                        <a:rPr lang="en-US" sz="1100">
                          <a:latin typeface="Segoe UI"/>
                          <a:cs typeface="Segoe UI"/>
                        </a:rPr>
                        <a:t>Purchase Requirement </a:t>
                      </a:r>
                      <a:endParaRPr lang="en-US" sz="1100" b="1" i="0">
                        <a:latin typeface="Segoe UI" panose="020B0502040204020203" pitchFamily="34" charset="0"/>
                        <a:cs typeface="Segoe UI" panose="020B0502040204020203" pitchFamily="34" charset="0"/>
                      </a:endParaRP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pPr algn="l"/>
                      <a:r>
                        <a:rPr lang="en-US" sz="1100" dirty="0">
                          <a:latin typeface="Segoe UI" panose="020B0502040204020203" pitchFamily="34" charset="0"/>
                          <a:cs typeface="Segoe UI" panose="020B0502040204020203" pitchFamily="34" charset="0"/>
                        </a:rPr>
                        <a:t>No purchase requirements</a:t>
                      </a:r>
                      <a:endParaRPr lang="en-US" sz="1100" b="1" dirty="0">
                        <a:solidFill>
                          <a:schemeClr val="tx1"/>
                        </a:solidFill>
                        <a:latin typeface="Segoe UI" panose="020B0502040204020203" pitchFamily="34" charset="0"/>
                        <a:cs typeface="Segoe UI" panose="020B0502040204020203" pitchFamily="34" charset="0"/>
                      </a:endParaRP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E7E6E6">
                        <a:alpha val="35000"/>
                      </a:srgbClr>
                    </a:solidFill>
                  </a:tcPr>
                </a:tc>
                <a:extLst>
                  <a:ext uri="{0D108BD9-81ED-4DB2-BD59-A6C34878D82A}">
                    <a16:rowId xmlns:a16="http://schemas.microsoft.com/office/drawing/2014/main" val="443342933"/>
                  </a:ext>
                </a:extLst>
              </a:tr>
              <a:tr h="1113557">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pPr algn="r"/>
                      <a:r>
                        <a:rPr lang="en-US" sz="1100" dirty="0">
                          <a:latin typeface="Segoe UI" panose="020B0502040204020203" pitchFamily="34" charset="0"/>
                          <a:cs typeface="Segoe UI" panose="020B0502040204020203" pitchFamily="34" charset="0"/>
                        </a:rPr>
                        <a:t>Entitlements</a:t>
                      </a:r>
                    </a:p>
                    <a:p>
                      <a:pPr algn="r"/>
                      <a:r>
                        <a:rPr lang="en-US" sz="1100" b="0" dirty="0">
                          <a:latin typeface="Segoe UI" panose="020B0502040204020203" pitchFamily="34" charset="0"/>
                          <a:cs typeface="Segoe UI" panose="020B0502040204020203" pitchFamily="34" charset="0"/>
                        </a:rPr>
                        <a:t>per tenant</a:t>
                      </a: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100" kern="1200" dirty="0">
                          <a:solidFill>
                            <a:schemeClr val="dk1"/>
                          </a:solidFill>
                          <a:latin typeface="Segoe UI" panose="020B0502040204020203" pitchFamily="34" charset="0"/>
                          <a:ea typeface="+mn-ea"/>
                          <a:cs typeface="Segoe UI" panose="020B0502040204020203" pitchFamily="34" charset="0"/>
                        </a:rPr>
                        <a:t>2K Chat s</a:t>
                      </a:r>
                      <a:r>
                        <a:rPr lang="en-US" sz="1100" dirty="0">
                          <a:latin typeface="Segoe UI" panose="020B0502040204020203" pitchFamily="34" charset="0"/>
                          <a:cs typeface="Segoe UI" panose="020B0502040204020203" pitchFamily="34" charset="0"/>
                        </a:rPr>
                        <a:t>essions/tenant/month</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100" dirty="0">
                          <a:latin typeface="Segoe UI" panose="020B0502040204020203" pitchFamily="34" charset="0"/>
                          <a:cs typeface="Segoe UI" panose="020B0502040204020203" pitchFamily="34" charset="0"/>
                        </a:rPr>
                        <a:t>10GB Database Capacity</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100" kern="1200" dirty="0">
                          <a:solidFill>
                            <a:schemeClr val="dk1"/>
                          </a:solidFill>
                          <a:latin typeface="Segoe UI" panose="020B0502040204020203" pitchFamily="34" charset="0"/>
                          <a:ea typeface="+mn-ea"/>
                          <a:cs typeface="Segoe UI" panose="020B0502040204020203" pitchFamily="34" charset="0"/>
                        </a:rPr>
                        <a:t>20GB File Capacity</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100" kern="1200" dirty="0">
                          <a:solidFill>
                            <a:schemeClr val="dk1"/>
                          </a:solidFill>
                          <a:latin typeface="Segoe UI" panose="020B0502040204020203" pitchFamily="34" charset="0"/>
                          <a:ea typeface="+mn-ea"/>
                          <a:cs typeface="Segoe UI" panose="020B0502040204020203" pitchFamily="34" charset="0"/>
                        </a:rPr>
                        <a:t>2GB Log Capacity</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lang="en-US" sz="1100" kern="1200" dirty="0">
                          <a:solidFill>
                            <a:schemeClr val="dk1"/>
                          </a:solidFill>
                          <a:latin typeface="Segoe UI" panose="020B0502040204020203" pitchFamily="34" charset="0"/>
                          <a:ea typeface="+mn-ea"/>
                          <a:cs typeface="Segoe UI" panose="020B0502040204020203" pitchFamily="34" charset="0"/>
                        </a:rPr>
                        <a:t>Unlimited flow runs (only applicable for bot creation)</a:t>
                      </a:r>
                    </a:p>
                    <a:p>
                      <a:pPr marL="0" marR="0" lvl="0" indent="0" algn="l" defTabSz="914367" rtl="0" eaLnBrk="1" fontAlgn="auto" latinLnBrk="0" hangingPunct="1">
                        <a:lnSpc>
                          <a:spcPct val="108000"/>
                        </a:lnSpc>
                        <a:spcBef>
                          <a:spcPts val="600"/>
                        </a:spcBef>
                        <a:spcAft>
                          <a:spcPts val="0"/>
                        </a:spcAft>
                        <a:buClrTx/>
                        <a:buSzTx/>
                        <a:buFont typeface="Arial" panose="020B0604020202020204" pitchFamily="34" charset="0"/>
                        <a:buNone/>
                        <a:tabLst/>
                        <a:defRPr/>
                      </a:pPr>
                      <a:r>
                        <a:rPr lang="en-US" sz="1100" kern="1200" dirty="0">
                          <a:solidFill>
                            <a:schemeClr val="dk1"/>
                          </a:solidFill>
                          <a:latin typeface="Segoe UI" panose="020B0502040204020203" pitchFamily="34" charset="0"/>
                          <a:ea typeface="+mn-ea"/>
                          <a:cs typeface="Segoe UI" panose="020B0502040204020203" pitchFamily="34" charset="0"/>
                        </a:rPr>
                        <a:t>See Power Apps, Power Automate and Power Virtual Agents Licensing </a:t>
                      </a:r>
                      <a:r>
                        <a:rPr lang="en-US" sz="1100" i="0" strike="noStrike" dirty="0">
                          <a:solidFill>
                            <a:schemeClr val="bg2">
                              <a:lumMod val="10000"/>
                            </a:schemeClr>
                          </a:solidFill>
                          <a:latin typeface="Segoe UI" panose="020B0502040204020203" pitchFamily="34" charset="0"/>
                          <a:cs typeface="Segoe UI" panose="020B0502040204020203" pitchFamily="34" charset="0"/>
                          <a:hlinkClick r:id="rId3"/>
                        </a:rPr>
                        <a:t>Guide</a:t>
                      </a:r>
                      <a:r>
                        <a:rPr lang="en-US" sz="1100" i="0" strike="noStrike" dirty="0">
                          <a:solidFill>
                            <a:schemeClr val="bg2">
                              <a:lumMod val="10000"/>
                            </a:schemeClr>
                          </a:solidFill>
                          <a:latin typeface="Segoe UI" panose="020B0502040204020203" pitchFamily="34" charset="0"/>
                          <a:cs typeface="Segoe UI" panose="020B0502040204020203" pitchFamily="34" charset="0"/>
                        </a:rPr>
                        <a:t> for a </a:t>
                      </a:r>
                      <a:r>
                        <a:rPr lang="en-US" sz="1100" kern="1200" dirty="0">
                          <a:solidFill>
                            <a:schemeClr val="dk1"/>
                          </a:solidFill>
                          <a:latin typeface="Segoe UI" panose="020B0502040204020203" pitchFamily="34" charset="0"/>
                          <a:ea typeface="+mn-ea"/>
                          <a:cs typeface="Segoe UI" panose="020B0502040204020203" pitchFamily="34" charset="0"/>
                        </a:rPr>
                        <a:t>complete list</a:t>
                      </a: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E7E6E6">
                        <a:alpha val="35000"/>
                      </a:srgbClr>
                    </a:solidFill>
                  </a:tcPr>
                </a:tc>
                <a:extLst>
                  <a:ext uri="{0D108BD9-81ED-4DB2-BD59-A6C34878D82A}">
                    <a16:rowId xmlns:a16="http://schemas.microsoft.com/office/drawing/2014/main" val="3696635951"/>
                  </a:ext>
                </a:extLst>
              </a:tr>
              <a:tr h="334321">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pPr algn="r"/>
                      <a:r>
                        <a:rPr lang="en-US" sz="1100">
                          <a:latin typeface="Segoe UI"/>
                          <a:cs typeface="Segoe UI"/>
                        </a:rPr>
                        <a:t>Additional Application</a:t>
                      </a:r>
                      <a:endParaRPr lang="en-US" sz="1100" b="1" i="1">
                        <a:latin typeface="Segoe UI"/>
                        <a:cs typeface="Segoe UI"/>
                      </a:endParaRP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Calibri" panose="020F0502020204030204"/>
                        </a:defRPr>
                      </a:lvl1pPr>
                      <a:lvl2pPr marL="457183" algn="l" defTabSz="914367" rtl="0" eaLnBrk="1" latinLnBrk="0" hangingPunct="1">
                        <a:defRPr sz="1765" kern="1200">
                          <a:solidFill>
                            <a:schemeClr val="dk1"/>
                          </a:solidFill>
                          <a:latin typeface="Calibri" panose="020F0502020204030204"/>
                        </a:defRPr>
                      </a:lvl2pPr>
                      <a:lvl3pPr marL="914367" algn="l" defTabSz="914367" rtl="0" eaLnBrk="1" latinLnBrk="0" hangingPunct="1">
                        <a:defRPr sz="1765" kern="1200">
                          <a:solidFill>
                            <a:schemeClr val="dk1"/>
                          </a:solidFill>
                          <a:latin typeface="Calibri" panose="020F0502020204030204"/>
                        </a:defRPr>
                      </a:lvl3pPr>
                      <a:lvl4pPr marL="1371550" algn="l" defTabSz="914367" rtl="0" eaLnBrk="1" latinLnBrk="0" hangingPunct="1">
                        <a:defRPr sz="1765" kern="1200">
                          <a:solidFill>
                            <a:schemeClr val="dk1"/>
                          </a:solidFill>
                          <a:latin typeface="Calibri" panose="020F0502020204030204"/>
                        </a:defRPr>
                      </a:lvl4pPr>
                      <a:lvl5pPr marL="1828734" algn="l" defTabSz="914367" rtl="0" eaLnBrk="1" latinLnBrk="0" hangingPunct="1">
                        <a:defRPr sz="1765" kern="1200">
                          <a:solidFill>
                            <a:schemeClr val="dk1"/>
                          </a:solidFill>
                          <a:latin typeface="Calibri" panose="020F0502020204030204"/>
                        </a:defRPr>
                      </a:lvl5pPr>
                      <a:lvl6pPr marL="2285918" algn="l" defTabSz="914367" rtl="0" eaLnBrk="1" latinLnBrk="0" hangingPunct="1">
                        <a:defRPr sz="1765" kern="1200">
                          <a:solidFill>
                            <a:schemeClr val="dk1"/>
                          </a:solidFill>
                          <a:latin typeface="Calibri" panose="020F0502020204030204"/>
                        </a:defRPr>
                      </a:lvl6pPr>
                      <a:lvl7pPr marL="2743101" algn="l" defTabSz="914367" rtl="0" eaLnBrk="1" latinLnBrk="0" hangingPunct="1">
                        <a:defRPr sz="1765" kern="1200">
                          <a:solidFill>
                            <a:schemeClr val="dk1"/>
                          </a:solidFill>
                          <a:latin typeface="Calibri" panose="020F0502020204030204"/>
                        </a:defRPr>
                      </a:lvl7pPr>
                      <a:lvl8pPr marL="3200284" algn="l" defTabSz="914367" rtl="0" eaLnBrk="1" latinLnBrk="0" hangingPunct="1">
                        <a:defRPr sz="1765" kern="1200">
                          <a:solidFill>
                            <a:schemeClr val="dk1"/>
                          </a:solidFill>
                          <a:latin typeface="Calibri" panose="020F0502020204030204"/>
                        </a:defRPr>
                      </a:lvl8pPr>
                      <a:lvl9pPr marL="3657469" algn="l" defTabSz="914367" rtl="0" eaLnBrk="1" latinLnBrk="0" hangingPunct="1">
                        <a:defRPr sz="1765" kern="1200">
                          <a:solidFill>
                            <a:schemeClr val="dk1"/>
                          </a:solidFill>
                          <a:latin typeface="Calibri" panose="020F0502020204030204"/>
                        </a:defRPr>
                      </a:lvl9pPr>
                    </a:lstStyle>
                    <a:p>
                      <a:pPr marL="0" marR="0" lvl="0" indent="0" algn="l" defTabSz="914367" rtl="0" eaLnBrk="1" fontAlgn="auto" latinLnBrk="0" hangingPunct="1">
                        <a:lnSpc>
                          <a:spcPct val="108000"/>
                        </a:lnSpc>
                        <a:spcBef>
                          <a:spcPts val="0"/>
                        </a:spcBef>
                        <a:spcAft>
                          <a:spcPts val="0"/>
                        </a:spcAft>
                        <a:buClrTx/>
                        <a:buSzTx/>
                        <a:buFont typeface="Arial" panose="020B0604020202020204" pitchFamily="34" charset="0"/>
                        <a:buNone/>
                        <a:tabLst/>
                        <a:defRPr/>
                      </a:pPr>
                      <a:r>
                        <a:rPr lang="en-US" sz="1100" kern="1200" dirty="0">
                          <a:solidFill>
                            <a:schemeClr val="dk1"/>
                          </a:solidFill>
                          <a:latin typeface="Segoe UI" panose="020B0502040204020203" pitchFamily="34" charset="0"/>
                          <a:ea typeface="+mn-ea"/>
                          <a:cs typeface="Segoe UI" panose="020B0502040204020203" pitchFamily="34" charset="0"/>
                        </a:rPr>
                        <a:t>None. </a:t>
                      </a: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E7E6E6">
                        <a:alpha val="35000"/>
                      </a:srgbClr>
                    </a:solidFill>
                  </a:tcPr>
                </a:tc>
                <a:extLst>
                  <a:ext uri="{0D108BD9-81ED-4DB2-BD59-A6C34878D82A}">
                    <a16:rowId xmlns:a16="http://schemas.microsoft.com/office/drawing/2014/main" val="3644421588"/>
                  </a:ext>
                </a:extLst>
              </a:tr>
              <a:tr h="334321">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1100" kern="1200">
                          <a:solidFill>
                            <a:schemeClr val="dk1"/>
                          </a:solidFill>
                          <a:latin typeface="Segoe UI"/>
                          <a:ea typeface="+mn-ea"/>
                          <a:cs typeface="Segoe UI"/>
                        </a:rPr>
                        <a:t>Additional Capacity</a:t>
                      </a: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marL="0" marR="0" lvl="0" indent="0" algn="l" defTabSz="914367" rtl="0" eaLnBrk="1" fontAlgn="auto" latinLnBrk="0" hangingPunct="1">
                        <a:lnSpc>
                          <a:spcPct val="108000"/>
                        </a:lnSpc>
                        <a:spcBef>
                          <a:spcPts val="0"/>
                        </a:spcBef>
                        <a:spcAft>
                          <a:spcPts val="0"/>
                        </a:spcAft>
                        <a:buClrTx/>
                        <a:buSzTx/>
                        <a:buFont typeface="Arial" panose="020B0604020202020204" pitchFamily="34" charset="0"/>
                        <a:buNone/>
                        <a:tabLst/>
                        <a:defRPr/>
                      </a:pPr>
                      <a:r>
                        <a:rPr lang="en-US" sz="1100" kern="1200" dirty="0">
                          <a:solidFill>
                            <a:schemeClr val="dk1"/>
                          </a:solidFill>
                          <a:latin typeface="Segoe UI" panose="020B0502040204020203" pitchFamily="34" charset="0"/>
                          <a:ea typeface="+mn-ea"/>
                          <a:cs typeface="Segoe UI" panose="020B0502040204020203" pitchFamily="34" charset="0"/>
                        </a:rPr>
                        <a:t>Chat session add-on for Virtual Agents </a:t>
                      </a:r>
                    </a:p>
                  </a:txBody>
                  <a:tcPr anchor="ctr">
                    <a:lnL w="12700" cap="flat" cmpd="sng" algn="ctr">
                      <a:solidFill>
                        <a:srgbClr val="E7E6E6">
                          <a:lumMod val="50000"/>
                        </a:srgbClr>
                      </a:solidFill>
                      <a:prstDash val="solid"/>
                      <a:round/>
                      <a:headEnd type="none" w="med" len="med"/>
                      <a:tailEnd type="none" w="med" len="med"/>
                    </a:lnL>
                    <a:lnR w="12700" cap="flat" cmpd="sng" algn="ctr">
                      <a:solidFill>
                        <a:srgbClr val="E7E6E6">
                          <a:lumMod val="50000"/>
                        </a:srgbClr>
                      </a:solidFill>
                      <a:prstDash val="solid"/>
                      <a:round/>
                      <a:headEnd type="none" w="med" len="med"/>
                      <a:tailEnd type="none" w="med" len="med"/>
                    </a:lnR>
                    <a:lnT w="12700" cap="flat" cmpd="sng" algn="ctr">
                      <a:solidFill>
                        <a:srgbClr val="E7E6E6">
                          <a:lumMod val="50000"/>
                        </a:srgbClr>
                      </a:solidFill>
                      <a:prstDash val="solid"/>
                      <a:round/>
                      <a:headEnd type="none" w="med" len="med"/>
                      <a:tailEnd type="none" w="med" len="med"/>
                    </a:lnT>
                    <a:lnB w="12700" cap="flat" cmpd="sng" algn="ctr">
                      <a:solidFill>
                        <a:srgbClr val="E7E6E6">
                          <a:lumMod val="50000"/>
                        </a:srgbClr>
                      </a:solidFill>
                      <a:prstDash val="solid"/>
                      <a:round/>
                      <a:headEnd type="none" w="med" len="med"/>
                      <a:tailEnd type="none" w="med" len="med"/>
                    </a:lnB>
                    <a:lnTlToBr w="12700" cmpd="sng">
                      <a:noFill/>
                      <a:prstDash val="solid"/>
                    </a:lnTlToBr>
                    <a:lnBlToTr w="12700" cmpd="sng">
                      <a:noFill/>
                      <a:prstDash val="solid"/>
                    </a:lnBlToTr>
                    <a:solidFill>
                      <a:srgbClr val="E7E6E6">
                        <a:alpha val="35000"/>
                      </a:srgbClr>
                    </a:solidFill>
                  </a:tcPr>
                </a:tc>
                <a:extLst>
                  <a:ext uri="{0D108BD9-81ED-4DB2-BD59-A6C34878D82A}">
                    <a16:rowId xmlns:a16="http://schemas.microsoft.com/office/drawing/2014/main" val="448491126"/>
                  </a:ext>
                </a:extLst>
              </a:tr>
            </a:tbl>
          </a:graphicData>
        </a:graphic>
      </p:graphicFrame>
      <p:sp>
        <p:nvSpPr>
          <p:cNvPr id="36" name="TextBox 35">
            <a:extLst>
              <a:ext uri="{FF2B5EF4-FFF2-40B4-BE49-F238E27FC236}">
                <a16:creationId xmlns:a16="http://schemas.microsoft.com/office/drawing/2014/main" id="{095E95A2-58C7-4B74-A190-16C4AF3F1054}"/>
              </a:ext>
            </a:extLst>
          </p:cNvPr>
          <p:cNvSpPr txBox="1"/>
          <p:nvPr/>
        </p:nvSpPr>
        <p:spPr>
          <a:xfrm>
            <a:off x="1096509" y="4309148"/>
            <a:ext cx="4217519" cy="2359107"/>
          </a:xfrm>
          <a:prstGeom prst="rect">
            <a:avLst/>
          </a:prstGeom>
          <a:solidFill>
            <a:srgbClr val="EAEAEA"/>
          </a:solidFill>
        </p:spPr>
        <p:txBody>
          <a:bodyPr wrap="square" lIns="91440" tIns="91440" rIns="0" bIns="0"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EAEAEA">
                    <a:lumMod val="10000"/>
                  </a:srgbClr>
                </a:solidFill>
                <a:effectLst/>
                <a:uLnTx/>
                <a:uFillTx/>
                <a:latin typeface="Segoe UI Semibold" panose="020B0702040204020203" pitchFamily="34" charset="0"/>
                <a:ea typeface="+mn-ea"/>
                <a:cs typeface="Segoe UI Semibold" panose="020B0702040204020203" pitchFamily="34" charset="0"/>
              </a:rPr>
              <a:t>Session definition:</a:t>
            </a:r>
            <a:endParaRPr kumimoji="0" lang="en-US" sz="1050" b="0" i="0" u="none" strike="noStrike" kern="0" cap="none" spc="0" normalizeH="0" baseline="0" noProof="0" dirty="0">
              <a:ln>
                <a:noFill/>
              </a:ln>
              <a:solidFill>
                <a:srgbClr val="EAEAEA">
                  <a:lumMod val="25000"/>
                </a:srgbClr>
              </a:solidFill>
              <a:effectLst/>
              <a:uLnTx/>
              <a:uFillTx/>
              <a:latin typeface="Segoe UI"/>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A session is an interaction between the customer and the bot, and represents one unit of consumption. The session begins when an authored topic is triggered. These sessions are referred to as ‘billed sessions’ in the product.</a:t>
            </a:r>
          </a:p>
          <a:p>
            <a:pPr marL="0" marR="0" lvl="0" indent="0" algn="l" defTabSz="914400" rtl="0" eaLnBrk="1" fontAlgn="auto" latinLnBrk="0" hangingPunct="1">
              <a:lnSpc>
                <a:spcPct val="5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A topic ends in one of the following scenarios: </a:t>
            </a:r>
          </a:p>
          <a:p>
            <a:pPr marL="457200" marR="0" lvl="0" indent="-285750" algn="l" defTabSz="914400" rtl="0" eaLnBrk="1" fontAlgn="auto" latinLnBrk="0" hangingPunct="1">
              <a:lnSpc>
                <a:spcPct val="90000"/>
              </a:lnSpc>
              <a:spcBef>
                <a:spcPts val="0"/>
              </a:spcBef>
              <a:spcAft>
                <a:spcPts val="400"/>
              </a:spcAft>
              <a:buClrTx/>
              <a:buSzTx/>
              <a:buFont typeface="+mj-lt"/>
              <a:buAutoNum type="romanLcPeriod"/>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When all of the customer's questions are answered</a:t>
            </a:r>
          </a:p>
          <a:p>
            <a:pPr marL="457200" marR="0" lvl="0" indent="-285750" algn="l" defTabSz="914400" rtl="0" eaLnBrk="1" fontAlgn="auto" latinLnBrk="0" hangingPunct="1">
              <a:lnSpc>
                <a:spcPct val="90000"/>
              </a:lnSpc>
              <a:spcBef>
                <a:spcPts val="0"/>
              </a:spcBef>
              <a:spcAft>
                <a:spcPts val="400"/>
              </a:spcAft>
              <a:buClrTx/>
              <a:buSzTx/>
              <a:buFont typeface="+mj-lt"/>
              <a:buAutoNum type="romanLcPeriod"/>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When a customer intentionally ends or closes a chat session, or </a:t>
            </a:r>
          </a:p>
          <a:p>
            <a:pPr marL="457200" marR="0" lvl="0" indent="-285750" algn="l" defTabSz="914400" rtl="0" eaLnBrk="1" fontAlgn="auto" latinLnBrk="0" hangingPunct="1">
              <a:lnSpc>
                <a:spcPct val="90000"/>
              </a:lnSpc>
              <a:spcBef>
                <a:spcPts val="0"/>
              </a:spcBef>
              <a:spcAft>
                <a:spcPts val="0"/>
              </a:spcAft>
              <a:buClrTx/>
              <a:buSzTx/>
              <a:buFont typeface="+mj-lt"/>
              <a:buAutoNum type="romanLcPeriod"/>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When a bot is unable to answer adequately and the interaction is escalated to a live agent</a:t>
            </a:r>
          </a:p>
          <a:p>
            <a:pPr marL="457200" marR="0" lvl="0" indent="-285750" algn="l" defTabSz="914400" rtl="0" eaLnBrk="1" fontAlgn="auto" latinLnBrk="0" hangingPunct="1">
              <a:lnSpc>
                <a:spcPct val="90000"/>
              </a:lnSpc>
              <a:spcBef>
                <a:spcPts val="0"/>
              </a:spcBef>
              <a:spcAft>
                <a:spcPts val="0"/>
              </a:spcAft>
              <a:buClrTx/>
              <a:buSzTx/>
              <a:buFont typeface="+mj-lt"/>
              <a:buAutoNum type="romanLcPeriod"/>
              <a:tabLst/>
              <a:defRPr/>
            </a:pP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Reference </a:t>
            </a:r>
            <a:r>
              <a:rPr kumimoji="0" lang="en-US" sz="1050" b="0" i="0" u="sng" strike="noStrike" kern="1200" cap="none" spc="0" normalizeH="0" baseline="0" noProof="0" dirty="0">
                <a:ln>
                  <a:noFill/>
                </a:ln>
                <a:solidFill>
                  <a:srgbClr val="FFFFFF"/>
                </a:solidFill>
                <a:effectLst/>
                <a:uLnTx/>
                <a:uFillTx/>
                <a:latin typeface="Segoe UI"/>
                <a:ea typeface="+mn-ea"/>
                <a:cs typeface="+mn-cs"/>
                <a:hlinkClick r:id="rId4"/>
              </a:rPr>
              <a:t>link</a:t>
            </a:r>
            <a:r>
              <a:rPr kumimoji="0" lang="en-US" sz="1050" b="0" i="0" u="sng" strike="noStrike" kern="1200" cap="none" spc="0" normalizeH="0" baseline="0" noProof="0" dirty="0">
                <a:ln>
                  <a:noFill/>
                </a:ln>
                <a:solidFill>
                  <a:srgbClr val="FFFFFF"/>
                </a:solidFill>
                <a:effectLst/>
                <a:uLnTx/>
                <a:uFillTx/>
                <a:latin typeface="Segoe UI"/>
                <a:ea typeface="+mn-ea"/>
                <a:cs typeface="+mn-cs"/>
              </a:rPr>
              <a:t> </a:t>
            </a:r>
            <a:r>
              <a:rPr kumimoji="0" lang="en-US" sz="1050" b="0" i="0" u="none" strike="noStrike" kern="1200" cap="none" spc="0" normalizeH="0" baseline="0" noProof="0" dirty="0">
                <a:ln>
                  <a:noFill/>
                </a:ln>
                <a:solidFill>
                  <a:srgbClr val="505050"/>
                </a:solidFill>
                <a:effectLst/>
                <a:uLnTx/>
                <a:uFillTx/>
                <a:latin typeface="Segoe UI"/>
                <a:ea typeface="+mn-ea"/>
                <a:cs typeface="+mn-cs"/>
              </a:rPr>
              <a:t>for details.</a:t>
            </a:r>
          </a:p>
        </p:txBody>
      </p:sp>
      <p:sp>
        <p:nvSpPr>
          <p:cNvPr id="37" name="Rectangle: Top Corners Rounded 36">
            <a:extLst>
              <a:ext uri="{FF2B5EF4-FFF2-40B4-BE49-F238E27FC236}">
                <a16:creationId xmlns:a16="http://schemas.microsoft.com/office/drawing/2014/main" id="{99A451CA-1F2F-4555-B848-0F5E35D03C79}"/>
              </a:ext>
            </a:extLst>
          </p:cNvPr>
          <p:cNvSpPr/>
          <p:nvPr/>
        </p:nvSpPr>
        <p:spPr bwMode="auto">
          <a:xfrm>
            <a:off x="2917" y="-9620"/>
            <a:ext cx="1828800" cy="411480"/>
          </a:xfrm>
          <a:prstGeom prst="round2SameRect">
            <a:avLst/>
          </a:prstGeom>
          <a:solidFill>
            <a:srgbClr val="BFBFBF"/>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What’s New</a:t>
            </a:r>
          </a:p>
        </p:txBody>
      </p:sp>
      <p:sp>
        <p:nvSpPr>
          <p:cNvPr id="38" name="Rectangle: Top Corners Rounded 37">
            <a:extLst>
              <a:ext uri="{FF2B5EF4-FFF2-40B4-BE49-F238E27FC236}">
                <a16:creationId xmlns:a16="http://schemas.microsoft.com/office/drawing/2014/main" id="{54D4B345-7C87-4F4B-B400-9B3597906721}"/>
              </a:ext>
            </a:extLst>
          </p:cNvPr>
          <p:cNvSpPr/>
          <p:nvPr/>
        </p:nvSpPr>
        <p:spPr bwMode="auto">
          <a:xfrm>
            <a:off x="3664749" y="-22696"/>
            <a:ext cx="1828800" cy="411480"/>
          </a:xfrm>
          <a:prstGeom prst="round2Same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Product Licensing</a:t>
            </a:r>
          </a:p>
        </p:txBody>
      </p:sp>
      <p:sp>
        <p:nvSpPr>
          <p:cNvPr id="23" name="Rectangle 22">
            <a:extLst>
              <a:ext uri="{FF2B5EF4-FFF2-40B4-BE49-F238E27FC236}">
                <a16:creationId xmlns:a16="http://schemas.microsoft.com/office/drawing/2014/main" id="{0BDE3F63-1ACF-4E29-A0AA-BD4CCC51225C}"/>
              </a:ext>
            </a:extLst>
          </p:cNvPr>
          <p:cNvSpPr/>
          <p:nvPr/>
        </p:nvSpPr>
        <p:spPr>
          <a:xfrm>
            <a:off x="1233079" y="3107403"/>
            <a:ext cx="2569464" cy="782348"/>
          </a:xfrm>
          <a:prstGeom prst="rect">
            <a:avLst/>
          </a:prstGeom>
          <a:noFill/>
          <a:ln w="12700" cap="flat" cmpd="sng" algn="ctr">
            <a:solidFill>
              <a:srgbClr val="002060"/>
            </a:solidFill>
            <a:prstDash val="solid"/>
            <a:miter lim="800000"/>
          </a:ln>
          <a:effectLst/>
        </p:spPr>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Segoe UI"/>
                <a:ea typeface="+mn-ea"/>
                <a:cs typeface="Segoe UI"/>
              </a:rPr>
              <a:t>Virtual Agents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Segoe UI"/>
                <a:ea typeface="+mn-ea"/>
                <a:cs typeface="Segoe UI"/>
              </a:rPr>
              <a:t>Dynamics 365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latin typeface="Segoe UI"/>
                <a:ea typeface="+mn-ea"/>
                <a:cs typeface="Segoe UI"/>
              </a:rPr>
              <a:t>Customer Service</a:t>
            </a:r>
          </a:p>
        </p:txBody>
      </p:sp>
      <p:sp>
        <p:nvSpPr>
          <p:cNvPr id="24" name="TextBox 23">
            <a:extLst>
              <a:ext uri="{FF2B5EF4-FFF2-40B4-BE49-F238E27FC236}">
                <a16:creationId xmlns:a16="http://schemas.microsoft.com/office/drawing/2014/main" id="{426DFD48-1389-4015-A363-6640E9877044}"/>
              </a:ext>
            </a:extLst>
          </p:cNvPr>
          <p:cNvSpPr txBox="1"/>
          <p:nvPr/>
        </p:nvSpPr>
        <p:spPr>
          <a:xfrm>
            <a:off x="2455167" y="3584443"/>
            <a:ext cx="1498935" cy="433848"/>
          </a:xfrm>
          <a:prstGeom prst="rect">
            <a:avLst/>
          </a:prstGeom>
          <a:noFill/>
        </p:spPr>
        <p:txBody>
          <a:bodyPr wrap="square" lIns="182806" tIns="146246" rIns="182806" bIns="146246" rtlCol="0">
            <a:spAutoFit/>
          </a:bodyPr>
          <a:lstStyle/>
          <a:p>
            <a:pPr marL="0" marR="0" lvl="0" indent="0" algn="r" defTabSz="913951"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2060"/>
                </a:solidFill>
                <a:effectLst/>
                <a:uLnTx/>
                <a:uFillTx/>
                <a:latin typeface="Segoe UI"/>
                <a:ea typeface="+mn-ea"/>
                <a:cs typeface="Segoe UI" panose="020B0502040204020203" pitchFamily="34" charset="0"/>
              </a:rPr>
              <a:t>per tenant/month</a:t>
            </a:r>
          </a:p>
        </p:txBody>
      </p:sp>
      <p:sp>
        <p:nvSpPr>
          <p:cNvPr id="3" name="Rectangle 2">
            <a:extLst>
              <a:ext uri="{FF2B5EF4-FFF2-40B4-BE49-F238E27FC236}">
                <a16:creationId xmlns:a16="http://schemas.microsoft.com/office/drawing/2014/main" id="{60AFAEB3-5C0A-4B01-986D-3357A33B4F7B}"/>
              </a:ext>
            </a:extLst>
          </p:cNvPr>
          <p:cNvSpPr/>
          <p:nvPr/>
        </p:nvSpPr>
        <p:spPr>
          <a:xfrm>
            <a:off x="6060374" y="5417452"/>
            <a:ext cx="5428885" cy="4782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latin typeface="Segoe UI"/>
                <a:ea typeface="+mn-ea"/>
                <a:cs typeface="Segoe UI"/>
              </a:rPr>
              <a:t>Virtual Agents for Dynamics 365 Customer Service: More details from </a:t>
            </a:r>
            <a:r>
              <a:rPr kumimoji="0" lang="en-US" sz="1200" b="0" i="0" u="none" strike="noStrike" kern="0" cap="none" spc="0" normalizeH="0" baseline="0" noProof="0" dirty="0">
                <a:ln>
                  <a:noFill/>
                </a:ln>
                <a:solidFill>
                  <a:srgbClr val="002060"/>
                </a:solidFill>
                <a:effectLst/>
                <a:uLnTx/>
                <a:uFillTx/>
                <a:latin typeface="Segoe UI"/>
                <a:ea typeface="+mn-ea"/>
                <a:cs typeface="Segoe UI"/>
                <a:hlinkClick r:id="rId5"/>
              </a:rPr>
              <a:t>Dynamics 365 Licensing Deck</a:t>
            </a:r>
            <a:endParaRPr kumimoji="0" lang="en-US" sz="1200" b="0" i="0" u="none" strike="noStrike" kern="0" cap="none" spc="0" normalizeH="0" baseline="0" noProof="0" dirty="0">
              <a:ln>
                <a:noFill/>
              </a:ln>
              <a:solidFill>
                <a:srgbClr val="FF0000"/>
              </a:solidFill>
              <a:effectLst/>
              <a:uLnTx/>
              <a:uFillTx/>
              <a:latin typeface="Segoe UI"/>
              <a:ea typeface="+mn-ea"/>
              <a:cs typeface="Segoe UI" panose="020B0502040204020203" pitchFamily="34" charset="0"/>
            </a:endParaRPr>
          </a:p>
        </p:txBody>
      </p:sp>
      <p:sp>
        <p:nvSpPr>
          <p:cNvPr id="26" name="TextBox 25">
            <a:extLst>
              <a:ext uri="{FF2B5EF4-FFF2-40B4-BE49-F238E27FC236}">
                <a16:creationId xmlns:a16="http://schemas.microsoft.com/office/drawing/2014/main" id="{EDE95406-A142-433B-8FE7-8878090FC627}"/>
              </a:ext>
            </a:extLst>
          </p:cNvPr>
          <p:cNvSpPr txBox="1"/>
          <p:nvPr/>
        </p:nvSpPr>
        <p:spPr>
          <a:xfrm>
            <a:off x="2842591" y="3312002"/>
            <a:ext cx="1008863" cy="489365"/>
          </a:xfrm>
          <a:prstGeom prst="rect">
            <a:avLst/>
          </a:prstGeom>
          <a:noFill/>
        </p:spPr>
        <p:txBody>
          <a:bodyPr wrap="square" lIns="91440" tIns="146304" rIns="9144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anose="020B0502040204020203" pitchFamily="34" charset="0"/>
              </a:rPr>
              <a:t>$1,239.04</a:t>
            </a:r>
          </a:p>
        </p:txBody>
      </p:sp>
      <p:sp>
        <p:nvSpPr>
          <p:cNvPr id="4" name="Rectangle 3">
            <a:extLst>
              <a:ext uri="{FF2B5EF4-FFF2-40B4-BE49-F238E27FC236}">
                <a16:creationId xmlns:a16="http://schemas.microsoft.com/office/drawing/2014/main" id="{A180EF34-B2A5-4240-BE59-658F3337C01F}"/>
              </a:ext>
            </a:extLst>
          </p:cNvPr>
          <p:cNvSpPr/>
          <p:nvPr/>
        </p:nvSpPr>
        <p:spPr bwMode="auto">
          <a:xfrm>
            <a:off x="978265" y="3107403"/>
            <a:ext cx="191921" cy="782348"/>
          </a:xfrm>
          <a:prstGeom prst="rect">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4431370-5180-4C77-86F8-212C4B2488B9}"/>
              </a:ext>
            </a:extLst>
          </p:cNvPr>
          <p:cNvSpPr/>
          <p:nvPr/>
        </p:nvSpPr>
        <p:spPr bwMode="auto">
          <a:xfrm>
            <a:off x="0" y="381703"/>
            <a:ext cx="12192000" cy="21942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8752702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74AC2-7E48-4C35-90B9-85364F2839A4}"/>
              </a:ext>
            </a:extLst>
          </p:cNvPr>
          <p:cNvSpPr>
            <a:spLocks noGrp="1"/>
          </p:cNvSpPr>
          <p:nvPr>
            <p:ph type="title"/>
          </p:nvPr>
        </p:nvSpPr>
        <p:spPr/>
        <p:txBody>
          <a:bodyPr/>
          <a:lstStyle/>
          <a:p>
            <a:r>
              <a:rPr lang="en-CA" dirty="0"/>
              <a:t>What’s a </a:t>
            </a:r>
            <a:r>
              <a:rPr lang="en-CA" b="1" dirty="0"/>
              <a:t>session</a:t>
            </a:r>
            <a:r>
              <a:rPr lang="en-CA" dirty="0"/>
              <a:t>?</a:t>
            </a:r>
          </a:p>
        </p:txBody>
      </p:sp>
      <p:sp>
        <p:nvSpPr>
          <p:cNvPr id="3" name="Content Placeholder 2">
            <a:extLst>
              <a:ext uri="{FF2B5EF4-FFF2-40B4-BE49-F238E27FC236}">
                <a16:creationId xmlns:a16="http://schemas.microsoft.com/office/drawing/2014/main" id="{DE0E3460-4CCA-4355-8E9B-6F80F8B78471}"/>
              </a:ext>
            </a:extLst>
          </p:cNvPr>
          <p:cNvSpPr>
            <a:spLocks noGrp="1"/>
          </p:cNvSpPr>
          <p:nvPr>
            <p:ph idx="1"/>
          </p:nvPr>
        </p:nvSpPr>
        <p:spPr/>
        <p:txBody>
          <a:bodyPr/>
          <a:lstStyle/>
          <a:p>
            <a:r>
              <a:rPr lang="en-US" dirty="0"/>
              <a:t>An interaction between the customer and the bot</a:t>
            </a:r>
          </a:p>
          <a:p>
            <a:r>
              <a:rPr lang="en-US" dirty="0"/>
              <a:t>Represents one unit of consumption</a:t>
            </a:r>
          </a:p>
          <a:p>
            <a:r>
              <a:rPr lang="en-US" dirty="0"/>
              <a:t>Begins when an authored topic is triggered. </a:t>
            </a:r>
          </a:p>
          <a:p>
            <a:r>
              <a:rPr lang="en-US" dirty="0"/>
              <a:t>Deducted for both testing and production usage. </a:t>
            </a:r>
          </a:p>
          <a:p>
            <a:r>
              <a:rPr lang="en-US" dirty="0"/>
              <a:t>Ends in one of the following scenarios: </a:t>
            </a:r>
          </a:p>
          <a:p>
            <a:pPr lvl="1"/>
            <a:r>
              <a:rPr lang="en-US" dirty="0"/>
              <a:t>All of the customer's questions are answered </a:t>
            </a:r>
          </a:p>
          <a:p>
            <a:pPr lvl="1"/>
            <a:r>
              <a:rPr lang="en-US" dirty="0"/>
              <a:t>Customer intentionally ends or closes a chat session, or </a:t>
            </a:r>
          </a:p>
          <a:p>
            <a:pPr lvl="1"/>
            <a:r>
              <a:rPr lang="en-US" dirty="0"/>
              <a:t>Bot is unable to answer adequately and the interaction is escalated to a live agent </a:t>
            </a:r>
            <a:endParaRPr lang="en-CA" dirty="0"/>
          </a:p>
        </p:txBody>
      </p:sp>
    </p:spTree>
    <p:extLst>
      <p:ext uri="{BB962C8B-B14F-4D97-AF65-F5344CB8AC3E}">
        <p14:creationId xmlns:p14="http://schemas.microsoft.com/office/powerpoint/2010/main" val="157381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bg>
      <p:bgPr>
        <a:solidFill>
          <a:srgbClr val="5F7B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96C00E-91F5-4168-A75B-E269CAFD892F}"/>
              </a:ext>
            </a:extLst>
          </p:cNvPr>
          <p:cNvSpPr txBox="1"/>
          <p:nvPr/>
        </p:nvSpPr>
        <p:spPr>
          <a:xfrm>
            <a:off x="3254527" y="2401523"/>
            <a:ext cx="5482588" cy="707886"/>
          </a:xfrm>
          <a:prstGeom prst="rect">
            <a:avLst/>
          </a:prstGeom>
          <a:noFill/>
        </p:spPr>
        <p:txBody>
          <a:bodyPr wrap="square" rtlCol="0">
            <a:spAutoFit/>
          </a:bodyPr>
          <a:lstStyle/>
          <a:p>
            <a:r>
              <a:rPr lang="en-CA" sz="4000" dirty="0">
                <a:effectLst>
                  <a:outerShdw blurRad="38100" dist="38100" dir="2700000" algn="tl">
                    <a:srgbClr val="000000">
                      <a:alpha val="43137"/>
                    </a:srgbClr>
                  </a:outerShdw>
                </a:effectLst>
                <a:latin typeface="Nokia Cellphone FC" panose="02000800000200040000" pitchFamily="2" charset="0"/>
                <a:ea typeface="Nokia Cellphone FC" panose="02000800000200040000" pitchFamily="2" charset="0"/>
                <a:cs typeface="Nokia Cellphone FC" panose="02000800000200040000" pitchFamily="2" charset="0"/>
              </a:rPr>
              <a:t>who john smith</a:t>
            </a:r>
          </a:p>
        </p:txBody>
      </p:sp>
    </p:spTree>
    <p:extLst>
      <p:ext uri="{BB962C8B-B14F-4D97-AF65-F5344CB8AC3E}">
        <p14:creationId xmlns:p14="http://schemas.microsoft.com/office/powerpoint/2010/main" val="1724563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3200-9E83-4FFD-8A31-1D80C3550579}"/>
              </a:ext>
            </a:extLst>
          </p:cNvPr>
          <p:cNvSpPr>
            <a:spLocks noGrp="1"/>
          </p:cNvSpPr>
          <p:nvPr>
            <p:ph type="title"/>
          </p:nvPr>
        </p:nvSpPr>
        <p:spPr>
          <a:xfrm>
            <a:off x="841248" y="581891"/>
            <a:ext cx="3363242" cy="3740727"/>
          </a:xfrm>
        </p:spPr>
        <p:txBody>
          <a:bodyPr vert="horz" lIns="91440" tIns="45720" rIns="91440" bIns="45720" rtlCol="0" anchor="b">
            <a:normAutofit/>
          </a:bodyPr>
          <a:lstStyle/>
          <a:p>
            <a:r>
              <a:rPr lang="en-US" sz="4800" kern="1200" dirty="0">
                <a:solidFill>
                  <a:schemeClr val="tx1"/>
                </a:solidFill>
                <a:latin typeface="+mj-lt"/>
                <a:ea typeface="+mj-ea"/>
                <a:cs typeface="+mj-cs"/>
              </a:rPr>
              <a:t>Please fill out the survey! </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&amp; Win Swags!!</a:t>
            </a:r>
          </a:p>
        </p:txBody>
      </p:sp>
      <p:pic>
        <p:nvPicPr>
          <p:cNvPr id="4" name="Picture 3">
            <a:extLst>
              <a:ext uri="{FF2B5EF4-FFF2-40B4-BE49-F238E27FC236}">
                <a16:creationId xmlns:a16="http://schemas.microsoft.com/office/drawing/2014/main" id="{1AEC8162-D9C6-434D-9467-952F69B35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75" y="343766"/>
            <a:ext cx="4680512" cy="4680512"/>
          </a:xfrm>
          <a:prstGeom prst="rect">
            <a:avLst/>
          </a:prstGeom>
        </p:spPr>
      </p:pic>
      <p:sp>
        <p:nvSpPr>
          <p:cNvPr id="5" name="TextBox 4">
            <a:extLst>
              <a:ext uri="{FF2B5EF4-FFF2-40B4-BE49-F238E27FC236}">
                <a16:creationId xmlns:a16="http://schemas.microsoft.com/office/drawing/2014/main" id="{D0EF7A67-E46C-4B60-B71D-A4D694261DB2}"/>
              </a:ext>
            </a:extLst>
          </p:cNvPr>
          <p:cNvSpPr txBox="1"/>
          <p:nvPr/>
        </p:nvSpPr>
        <p:spPr>
          <a:xfrm>
            <a:off x="5953126" y="5249741"/>
            <a:ext cx="6076950" cy="369332"/>
          </a:xfrm>
          <a:prstGeom prst="rect">
            <a:avLst/>
          </a:prstGeom>
          <a:noFill/>
        </p:spPr>
        <p:txBody>
          <a:bodyPr wrap="square" rtlCol="0">
            <a:spAutoFit/>
          </a:bodyPr>
          <a:lstStyle/>
          <a:p>
            <a:r>
              <a:rPr lang="en-CA" dirty="0">
                <a:hlinkClick r:id="rId3"/>
              </a:rPr>
              <a:t>https://www.powerplatformbootcamp.com/survey</a:t>
            </a:r>
            <a:endParaRPr lang="en-CA" dirty="0"/>
          </a:p>
        </p:txBody>
      </p:sp>
    </p:spTree>
    <p:extLst>
      <p:ext uri="{BB962C8B-B14F-4D97-AF65-F5344CB8AC3E}">
        <p14:creationId xmlns:p14="http://schemas.microsoft.com/office/powerpoint/2010/main" val="41382526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p:txBody>
          <a:bodyPr>
            <a:normAutofit fontScale="90000"/>
          </a:bodyPr>
          <a:lstStyle/>
          <a:p>
            <a:pPr algn="ctr"/>
            <a:r>
              <a:rPr lang="en-US" dirty="0">
                <a:solidFill>
                  <a:srgbClr val="732773"/>
                </a:solidFill>
              </a:rPr>
              <a:t>Thank You For Attending</a:t>
            </a:r>
          </a:p>
        </p:txBody>
      </p:sp>
    </p:spTree>
    <p:extLst>
      <p:ext uri="{BB962C8B-B14F-4D97-AF65-F5344CB8AC3E}">
        <p14:creationId xmlns:p14="http://schemas.microsoft.com/office/powerpoint/2010/main" val="1814514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5F7B37"/>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52F350-0BD9-4479-8E07-1D3D668452B5}"/>
              </a:ext>
            </a:extLst>
          </p:cNvPr>
          <p:cNvPicPr>
            <a:picLocks noChangeAspect="1"/>
          </p:cNvPicPr>
          <p:nvPr/>
        </p:nvPicPr>
        <p:blipFill>
          <a:blip r:embed="rId3"/>
          <a:stretch>
            <a:fillRect/>
          </a:stretch>
        </p:blipFill>
        <p:spPr>
          <a:xfrm>
            <a:off x="3242824" y="2868119"/>
            <a:ext cx="5706351" cy="1121761"/>
          </a:xfrm>
          <a:prstGeom prst="rect">
            <a:avLst/>
          </a:prstGeom>
        </p:spPr>
      </p:pic>
    </p:spTree>
    <p:extLst>
      <p:ext uri="{BB962C8B-B14F-4D97-AF65-F5344CB8AC3E}">
        <p14:creationId xmlns:p14="http://schemas.microsoft.com/office/powerpoint/2010/main" val="3366732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6-50001_WPC 2016 Breakout Template">
  <a:themeElements>
    <a:clrScheme name="Custom 30">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DO365S SPFx for CSharp Developers.potx" id="{CAF6C62A-9997-42D8-B2D5-754E43F6603D}" vid="{A5B2936F-60EB-47B7-99A3-5578A60EFC9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2.xml><?xml version="1.0" encoding="utf-8"?>
<ds:datastoreItem xmlns:ds="http://schemas.openxmlformats.org/officeDocument/2006/customXml" ds:itemID="{C4BD89D9-7255-4D5A-82E5-E966CAEE433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593E399-B7C0-4928-92D2-F2F6C5F27F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1443</TotalTime>
  <Words>3534</Words>
  <Application>Microsoft Office PowerPoint</Application>
  <PresentationFormat>Widescreen</PresentationFormat>
  <Paragraphs>400</Paragraphs>
  <Slides>82</Slides>
  <Notes>75</Notes>
  <HiddenSlides>7</HiddenSlides>
  <MMClips>2</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82</vt:i4>
      </vt:variant>
    </vt:vector>
  </HeadingPairs>
  <TitlesOfParts>
    <vt:vector size="98" baseType="lpstr">
      <vt:lpstr>Arial</vt:lpstr>
      <vt:lpstr>Calibri</vt:lpstr>
      <vt:lpstr>Calibri Light</vt:lpstr>
      <vt:lpstr>Consolas</vt:lpstr>
      <vt:lpstr>Gill Sans MT</vt:lpstr>
      <vt:lpstr>Klavika Medium Condensed</vt:lpstr>
      <vt:lpstr>Nokia Cellphone FC</vt:lpstr>
      <vt:lpstr>Segoe UI</vt:lpstr>
      <vt:lpstr>Segoe UI Black</vt:lpstr>
      <vt:lpstr>Segoe UI Light</vt:lpstr>
      <vt:lpstr>Segoe UI Semibold</vt:lpstr>
      <vt:lpstr>Segoe UI Semilight</vt:lpstr>
      <vt:lpstr>Wingdings</vt:lpstr>
      <vt:lpstr>Office Theme</vt:lpstr>
      <vt:lpstr>2_6-50001_WPC 2016 Breakout Template</vt:lpstr>
      <vt:lpstr>1_Office Theme</vt:lpstr>
      <vt:lpstr>PowerPoint Presentation</vt:lpstr>
      <vt:lpstr>About Me</vt:lpstr>
      <vt:lpstr>2001</vt:lpstr>
      <vt:lpstr>McKinsey &amp;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2018</vt:lpstr>
      <vt:lpstr>PowerPoint Presentation</vt:lpstr>
      <vt:lpstr>PowerPoint Presentation</vt:lpstr>
      <vt:lpstr>PowerPoint Presentation</vt:lpstr>
      <vt:lpstr>PowerPoint Presentation</vt:lpstr>
      <vt:lpstr>PowerPoint Presentation</vt:lpstr>
      <vt:lpstr>PowerPoint Presentation</vt:lpstr>
      <vt:lpstr>Intuitive</vt:lpstr>
      <vt:lpstr>Portable</vt:lpstr>
      <vt:lpstr>Difficult to maintain</vt:lpstr>
      <vt:lpstr>Getting started with Power Virtual Agents</vt:lpstr>
      <vt:lpstr>                        Why bots?</vt:lpstr>
      <vt:lpstr>85%</vt:lpstr>
      <vt:lpstr>69%</vt:lpstr>
      <vt:lpstr>How to build a  Power Virtual Agent</vt:lpstr>
      <vt:lpstr> https://aka.ms/TryPVA </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Pricing</vt:lpstr>
      <vt:lpstr>Power Virtual Agents</vt:lpstr>
      <vt:lpstr>What’s a session?</vt:lpstr>
      <vt:lpstr>Any Questions?</vt:lpstr>
      <vt:lpstr>Please fill out the survey!  &amp; Win Swags!!</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Hugo Bernier</cp:lastModifiedBy>
  <cp:revision>4</cp:revision>
  <dcterms:created xsi:type="dcterms:W3CDTF">2020-02-08T21:32:28Z</dcterms:created>
  <dcterms:modified xsi:type="dcterms:W3CDTF">2020-02-17T18:07:22Z</dcterms:modified>
</cp:coreProperties>
</file>